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4" r:id="rId1"/>
  </p:sldMasterIdLst>
  <p:sldIdLst>
    <p:sldId id="256" r:id="rId2"/>
    <p:sldId id="265" r:id="rId3"/>
    <p:sldId id="267" r:id="rId4"/>
    <p:sldId id="257" r:id="rId5"/>
    <p:sldId id="266" r:id="rId6"/>
    <p:sldId id="258" r:id="rId7"/>
    <p:sldId id="259" r:id="rId8"/>
    <p:sldId id="260" r:id="rId9"/>
    <p:sldId id="261" r:id="rId10"/>
    <p:sldId id="262" r:id="rId11"/>
    <p:sldId id="263" r:id="rId12"/>
    <p:sldId id="264" r:id="rId13"/>
    <p:sldId id="268" r:id="rId14"/>
    <p:sldId id="269" r:id="rId15"/>
    <p:sldId id="270" r:id="rId16"/>
    <p:sldId id="271" r:id="rId17"/>
    <p:sldId id="272" r:id="rId18"/>
    <p:sldId id="273" r:id="rId19"/>
    <p:sldId id="274"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00"/>
    <a:srgbClr val="800000"/>
    <a:srgbClr val="FF9900"/>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94660"/>
  </p:normalViewPr>
  <p:slideViewPr>
    <p:cSldViewPr>
      <p:cViewPr varScale="1">
        <p:scale>
          <a:sx n="26" d="100"/>
          <a:sy n="26" d="100"/>
        </p:scale>
        <p:origin x="17" y="893"/>
      </p:cViewPr>
      <p:guideLst>
        <p:guide orient="horz" pos="2160"/>
        <p:guide pos="384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4CBEAF9-9E58-4CC8-A6FF-6DD8A58DEEA4}" type="datetimeFigureOut">
              <a:rPr lang="en-US" smtClean="0"/>
              <a:pPr/>
              <a:t>6/23/2021</a:t>
            </a:fld>
            <a:endParaRPr lang="en-US"/>
          </a:p>
        </p:txBody>
      </p:sp>
      <p:sp>
        <p:nvSpPr>
          <p:cNvPr id="5" name="Footer Placeholder 4"/>
          <p:cNvSpPr>
            <a:spLocks noGrp="1"/>
          </p:cNvSpPr>
          <p:nvPr>
            <p:ph type="ftr" sz="quarter" idx="11"/>
          </p:nvPr>
        </p:nvSpPr>
        <p:spPr/>
        <p:txBody>
          <a:bodyPr/>
          <a:lstStyle/>
          <a:p>
            <a:endParaRPr kumimoji="0"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CA15C064-DD44-4CAC-873E-2D1F54821676}" type="slidenum">
              <a:rPr kumimoji="0" lang="en-US" smtClean="0"/>
              <a:pPr/>
              <a:t>‹#›</a:t>
            </a:fld>
            <a:endParaRPr kumimoji="0" lang="en-US" dirty="0"/>
          </a:p>
        </p:txBody>
      </p:sp>
    </p:spTree>
    <p:extLst>
      <p:ext uri="{BB962C8B-B14F-4D97-AF65-F5344CB8AC3E}">
        <p14:creationId xmlns:p14="http://schemas.microsoft.com/office/powerpoint/2010/main" val="30901325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lgn="l" eaLnBrk="1" latinLnBrk="0" hangingPunct="1"/>
            <a:fld id="{74CBEAF9-9E58-4CC8-A6FF-6DD8A58DEEA4}" type="datetimeFigureOut">
              <a:rPr lang="en-US" smtClean="0"/>
              <a:pPr algn="l" eaLnBrk="1" latinLnBrk="0" hangingPunct="1"/>
              <a:t>6/23/2021</a:t>
            </a:fld>
            <a:endParaRPr lang="en-US" dirty="0">
              <a:solidFill>
                <a:schemeClr val="accent1">
                  <a:shade val="75000"/>
                </a:schemeClr>
              </a:solidFill>
            </a:endParaRPr>
          </a:p>
        </p:txBody>
      </p:sp>
      <p:sp>
        <p:nvSpPr>
          <p:cNvPr id="5" name="Footer Placeholder 4"/>
          <p:cNvSpPr>
            <a:spLocks noGrp="1"/>
          </p:cNvSpPr>
          <p:nvPr>
            <p:ph type="ftr" sz="quarter" idx="11"/>
          </p:nvPr>
        </p:nvSpPr>
        <p:spPr/>
        <p:txBody>
          <a:bodyPr/>
          <a:lstStyle/>
          <a:p>
            <a:pPr algn="r" eaLnBrk="1" latinLnBrk="0" hangingPunct="1"/>
            <a:endParaRPr kumimoji="0" lang="en-US" dirty="0">
              <a:solidFill>
                <a:schemeClr val="accent1">
                  <a:shade val="75000"/>
                </a:scheme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A15C064-DD44-4CAC-873E-2D1F54821676}" type="slidenum">
              <a:rPr kumimoji="0" lang="en-US" smtClean="0"/>
              <a:pPr/>
              <a:t>‹#›</a:t>
            </a:fld>
            <a:endParaRPr kumimoji="0" lang="en-US" dirty="0">
              <a:solidFill>
                <a:schemeClr val="accent1">
                  <a:shade val="75000"/>
                </a:schemeClr>
              </a:solidFill>
            </a:endParaRPr>
          </a:p>
        </p:txBody>
      </p:sp>
    </p:spTree>
    <p:extLst>
      <p:ext uri="{BB962C8B-B14F-4D97-AF65-F5344CB8AC3E}">
        <p14:creationId xmlns:p14="http://schemas.microsoft.com/office/powerpoint/2010/main" val="1013205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lgn="l" eaLnBrk="1" latinLnBrk="0" hangingPunct="1"/>
            <a:fld id="{74CBEAF9-9E58-4CC8-A6FF-6DD8A58DEEA4}" type="datetimeFigureOut">
              <a:rPr lang="en-US" smtClean="0"/>
              <a:pPr algn="l" eaLnBrk="1" latinLnBrk="0" hangingPunct="1"/>
              <a:t>6/23/2021</a:t>
            </a:fld>
            <a:endParaRPr lang="en-US" dirty="0">
              <a:solidFill>
                <a:schemeClr val="accent1">
                  <a:shade val="75000"/>
                </a:schemeClr>
              </a:solidFill>
            </a:endParaRPr>
          </a:p>
        </p:txBody>
      </p:sp>
      <p:sp>
        <p:nvSpPr>
          <p:cNvPr id="5" name="Footer Placeholder 4"/>
          <p:cNvSpPr>
            <a:spLocks noGrp="1"/>
          </p:cNvSpPr>
          <p:nvPr>
            <p:ph type="ftr" sz="quarter" idx="11"/>
          </p:nvPr>
        </p:nvSpPr>
        <p:spPr/>
        <p:txBody>
          <a:bodyPr/>
          <a:lstStyle/>
          <a:p>
            <a:pPr algn="r" eaLnBrk="1" latinLnBrk="0" hangingPunct="1"/>
            <a:endParaRPr kumimoji="0" lang="en-US" dirty="0">
              <a:solidFill>
                <a:schemeClr val="accent1">
                  <a:shade val="75000"/>
                </a:schemeClr>
              </a:solidFill>
            </a:endParaRP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A15C064-DD44-4CAC-873E-2D1F54821676}" type="slidenum">
              <a:rPr kumimoji="0" lang="en-US" smtClean="0"/>
              <a:pPr/>
              <a:t>‹#›</a:t>
            </a:fld>
            <a:endParaRPr kumimoji="0" lang="en-US" dirty="0">
              <a:solidFill>
                <a:schemeClr val="accent1">
                  <a:shade val="75000"/>
                </a:schemeClr>
              </a:solidFill>
            </a:endParaRPr>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7762692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pPr algn="l" eaLnBrk="1" latinLnBrk="0" hangingPunct="1"/>
            <a:fld id="{74CBEAF9-9E58-4CC8-A6FF-6DD8A58DEEA4}" type="datetimeFigureOut">
              <a:rPr lang="en-US" smtClean="0"/>
              <a:pPr algn="l" eaLnBrk="1" latinLnBrk="0" hangingPunct="1"/>
              <a:t>6/23/2021</a:t>
            </a:fld>
            <a:endParaRPr lang="en-US" dirty="0">
              <a:solidFill>
                <a:schemeClr val="accent1">
                  <a:shade val="75000"/>
                </a:schemeClr>
              </a:solidFill>
            </a:endParaRPr>
          </a:p>
        </p:txBody>
      </p:sp>
      <p:sp>
        <p:nvSpPr>
          <p:cNvPr id="6" name="Footer Placeholder 5"/>
          <p:cNvSpPr>
            <a:spLocks noGrp="1"/>
          </p:cNvSpPr>
          <p:nvPr>
            <p:ph type="ftr" sz="quarter" idx="11"/>
          </p:nvPr>
        </p:nvSpPr>
        <p:spPr/>
        <p:txBody>
          <a:bodyPr/>
          <a:lstStyle/>
          <a:p>
            <a:pPr algn="r" eaLnBrk="1" latinLnBrk="0" hangingPunct="1"/>
            <a:endParaRPr kumimoji="0" lang="en-US" dirty="0">
              <a:solidFill>
                <a:schemeClr val="accent1">
                  <a:shade val="75000"/>
                </a:scheme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A15C064-DD44-4CAC-873E-2D1F54821676}" type="slidenum">
              <a:rPr kumimoji="0" lang="en-US" smtClean="0"/>
              <a:pPr/>
              <a:t>‹#›</a:t>
            </a:fld>
            <a:endParaRPr kumimoji="0" lang="en-US" dirty="0">
              <a:solidFill>
                <a:schemeClr val="accent1">
                  <a:shade val="75000"/>
                </a:schemeClr>
              </a:solidFill>
            </a:endParaRPr>
          </a:p>
        </p:txBody>
      </p:sp>
    </p:spTree>
    <p:extLst>
      <p:ext uri="{BB962C8B-B14F-4D97-AF65-F5344CB8AC3E}">
        <p14:creationId xmlns:p14="http://schemas.microsoft.com/office/powerpoint/2010/main" val="39043470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pPr algn="l" eaLnBrk="1" latinLnBrk="0" hangingPunct="1"/>
            <a:fld id="{74CBEAF9-9E58-4CC8-A6FF-6DD8A58DEEA4}" type="datetimeFigureOut">
              <a:rPr lang="en-US" smtClean="0"/>
              <a:pPr algn="l" eaLnBrk="1" latinLnBrk="0" hangingPunct="1"/>
              <a:t>6/23/2021</a:t>
            </a:fld>
            <a:endParaRPr lang="en-US" dirty="0">
              <a:solidFill>
                <a:schemeClr val="accent1">
                  <a:shade val="75000"/>
                </a:schemeClr>
              </a:solidFill>
            </a:endParaRPr>
          </a:p>
        </p:txBody>
      </p:sp>
      <p:sp>
        <p:nvSpPr>
          <p:cNvPr id="6" name="Footer Placeholder 5"/>
          <p:cNvSpPr>
            <a:spLocks noGrp="1"/>
          </p:cNvSpPr>
          <p:nvPr>
            <p:ph type="ftr" sz="quarter" idx="11"/>
          </p:nvPr>
        </p:nvSpPr>
        <p:spPr/>
        <p:txBody>
          <a:bodyPr/>
          <a:lstStyle/>
          <a:p>
            <a:pPr algn="r" eaLnBrk="1" latinLnBrk="0" hangingPunct="1"/>
            <a:endParaRPr kumimoji="0" lang="en-US" dirty="0">
              <a:solidFill>
                <a:schemeClr val="accent1">
                  <a:shade val="75000"/>
                </a:schemeClr>
              </a:solidFill>
            </a:endParaRP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A15C064-DD44-4CAC-873E-2D1F54821676}" type="slidenum">
              <a:rPr kumimoji="0" lang="en-US" smtClean="0"/>
              <a:pPr/>
              <a:t>‹#›</a:t>
            </a:fld>
            <a:endParaRPr kumimoji="0" lang="en-US" dirty="0">
              <a:solidFill>
                <a:schemeClr val="accent1">
                  <a:shade val="75000"/>
                </a:schemeClr>
              </a:solidFill>
            </a:endParaRPr>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895500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pPr algn="l" eaLnBrk="1" latinLnBrk="0" hangingPunct="1"/>
            <a:fld id="{74CBEAF9-9E58-4CC8-A6FF-6DD8A58DEEA4}" type="datetimeFigureOut">
              <a:rPr lang="en-US" smtClean="0"/>
              <a:pPr algn="l" eaLnBrk="1" latinLnBrk="0" hangingPunct="1"/>
              <a:t>6/23/2021</a:t>
            </a:fld>
            <a:endParaRPr lang="en-US" dirty="0">
              <a:solidFill>
                <a:schemeClr val="accent1">
                  <a:shade val="75000"/>
                </a:schemeClr>
              </a:solidFill>
            </a:endParaRPr>
          </a:p>
        </p:txBody>
      </p:sp>
      <p:sp>
        <p:nvSpPr>
          <p:cNvPr id="6" name="Footer Placeholder 5"/>
          <p:cNvSpPr>
            <a:spLocks noGrp="1"/>
          </p:cNvSpPr>
          <p:nvPr>
            <p:ph type="ftr" sz="quarter" idx="11"/>
          </p:nvPr>
        </p:nvSpPr>
        <p:spPr/>
        <p:txBody>
          <a:bodyPr/>
          <a:lstStyle/>
          <a:p>
            <a:pPr algn="r" eaLnBrk="1" latinLnBrk="0" hangingPunct="1"/>
            <a:endParaRPr kumimoji="0" lang="en-US" dirty="0">
              <a:solidFill>
                <a:schemeClr val="accent1">
                  <a:shade val="75000"/>
                </a:scheme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A15C064-DD44-4CAC-873E-2D1F54821676}" type="slidenum">
              <a:rPr kumimoji="0" lang="en-US" smtClean="0"/>
              <a:pPr/>
              <a:t>‹#›</a:t>
            </a:fld>
            <a:endParaRPr kumimoji="0" lang="en-US" dirty="0">
              <a:solidFill>
                <a:schemeClr val="accent1">
                  <a:shade val="75000"/>
                </a:schemeClr>
              </a:solidFill>
            </a:endParaRPr>
          </a:p>
        </p:txBody>
      </p:sp>
    </p:spTree>
    <p:extLst>
      <p:ext uri="{BB962C8B-B14F-4D97-AF65-F5344CB8AC3E}">
        <p14:creationId xmlns:p14="http://schemas.microsoft.com/office/powerpoint/2010/main" val="21840926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lgn="l" eaLnBrk="1" latinLnBrk="0" hangingPunct="1"/>
            <a:fld id="{74CBEAF9-9E58-4CC8-A6FF-6DD8A58DEEA4}" type="datetimeFigureOut">
              <a:rPr lang="en-US" smtClean="0"/>
              <a:pPr algn="l" eaLnBrk="1" latinLnBrk="0" hangingPunct="1"/>
              <a:t>6/23/2021</a:t>
            </a:fld>
            <a:endParaRPr lang="en-US" dirty="0">
              <a:solidFill>
                <a:schemeClr val="accent1">
                  <a:shade val="75000"/>
                </a:schemeClr>
              </a:solidFill>
            </a:endParaRPr>
          </a:p>
        </p:txBody>
      </p:sp>
      <p:sp>
        <p:nvSpPr>
          <p:cNvPr id="5" name="Footer Placeholder 4"/>
          <p:cNvSpPr>
            <a:spLocks noGrp="1"/>
          </p:cNvSpPr>
          <p:nvPr>
            <p:ph type="ftr" sz="quarter" idx="11"/>
          </p:nvPr>
        </p:nvSpPr>
        <p:spPr/>
        <p:txBody>
          <a:bodyPr/>
          <a:lstStyle/>
          <a:p>
            <a:pPr algn="r" eaLnBrk="1" latinLnBrk="0" hangingPunct="1"/>
            <a:endParaRPr kumimoji="0" lang="en-US" dirty="0">
              <a:solidFill>
                <a:schemeClr val="accent1">
                  <a:shade val="75000"/>
                </a:scheme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A15C064-DD44-4CAC-873E-2D1F54821676}" type="slidenum">
              <a:rPr kumimoji="0" lang="en-US" smtClean="0"/>
              <a:pPr/>
              <a:t>‹#›</a:t>
            </a:fld>
            <a:endParaRPr kumimoji="0" lang="en-US" dirty="0">
              <a:solidFill>
                <a:schemeClr val="accent1">
                  <a:shade val="75000"/>
                </a:schemeClr>
              </a:solidFill>
            </a:endParaRPr>
          </a:p>
        </p:txBody>
      </p:sp>
    </p:spTree>
    <p:extLst>
      <p:ext uri="{BB962C8B-B14F-4D97-AF65-F5344CB8AC3E}">
        <p14:creationId xmlns:p14="http://schemas.microsoft.com/office/powerpoint/2010/main" val="13191531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lgn="l" eaLnBrk="1" latinLnBrk="0" hangingPunct="1"/>
            <a:fld id="{74CBEAF9-9E58-4CC8-A6FF-6DD8A58DEEA4}" type="datetimeFigureOut">
              <a:rPr lang="en-US" smtClean="0"/>
              <a:pPr algn="l" eaLnBrk="1" latinLnBrk="0" hangingPunct="1"/>
              <a:t>6/23/2021</a:t>
            </a:fld>
            <a:endParaRPr lang="en-US" dirty="0">
              <a:solidFill>
                <a:schemeClr val="accent1">
                  <a:shade val="75000"/>
                </a:schemeClr>
              </a:solidFill>
            </a:endParaRPr>
          </a:p>
        </p:txBody>
      </p:sp>
      <p:sp>
        <p:nvSpPr>
          <p:cNvPr id="5" name="Footer Placeholder 4"/>
          <p:cNvSpPr>
            <a:spLocks noGrp="1"/>
          </p:cNvSpPr>
          <p:nvPr>
            <p:ph type="ftr" sz="quarter" idx="11"/>
          </p:nvPr>
        </p:nvSpPr>
        <p:spPr/>
        <p:txBody>
          <a:bodyPr/>
          <a:lstStyle/>
          <a:p>
            <a:pPr algn="r" eaLnBrk="1" latinLnBrk="0" hangingPunct="1"/>
            <a:endParaRPr kumimoji="0" lang="en-US" dirty="0">
              <a:solidFill>
                <a:schemeClr val="accent1">
                  <a:shade val="75000"/>
                </a:scheme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A15C064-DD44-4CAC-873E-2D1F54821676}" type="slidenum">
              <a:rPr kumimoji="0" lang="en-US" smtClean="0"/>
              <a:pPr/>
              <a:t>‹#›</a:t>
            </a:fld>
            <a:endParaRPr kumimoji="0" lang="en-US" dirty="0">
              <a:solidFill>
                <a:schemeClr val="accent1">
                  <a:shade val="75000"/>
                </a:schemeClr>
              </a:solidFill>
            </a:endParaRPr>
          </a:p>
        </p:txBody>
      </p:sp>
    </p:spTree>
    <p:extLst>
      <p:ext uri="{BB962C8B-B14F-4D97-AF65-F5344CB8AC3E}">
        <p14:creationId xmlns:p14="http://schemas.microsoft.com/office/powerpoint/2010/main" val="28135152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lgn="l" eaLnBrk="1" latinLnBrk="0" hangingPunct="1"/>
            <a:fld id="{74CBEAF9-9E58-4CC8-A6FF-6DD8A58DEEA4}" type="datetimeFigureOut">
              <a:rPr lang="en-US" smtClean="0"/>
              <a:pPr algn="l" eaLnBrk="1" latinLnBrk="0" hangingPunct="1"/>
              <a:t>6/23/2021</a:t>
            </a:fld>
            <a:endParaRPr lang="en-US" dirty="0">
              <a:solidFill>
                <a:schemeClr val="accent1">
                  <a:shade val="75000"/>
                </a:schemeClr>
              </a:solidFill>
            </a:endParaRPr>
          </a:p>
        </p:txBody>
      </p:sp>
      <p:sp>
        <p:nvSpPr>
          <p:cNvPr id="5" name="Footer Placeholder 4"/>
          <p:cNvSpPr>
            <a:spLocks noGrp="1"/>
          </p:cNvSpPr>
          <p:nvPr>
            <p:ph type="ftr" sz="quarter" idx="11"/>
          </p:nvPr>
        </p:nvSpPr>
        <p:spPr/>
        <p:txBody>
          <a:bodyPr/>
          <a:lstStyle/>
          <a:p>
            <a:pPr algn="r" eaLnBrk="1" latinLnBrk="0" hangingPunct="1"/>
            <a:endParaRPr kumimoji="0" lang="en-US" dirty="0">
              <a:solidFill>
                <a:schemeClr val="accent1">
                  <a:shade val="75000"/>
                </a:schemeClr>
              </a:solidFill>
            </a:endParaRPr>
          </a:p>
        </p:txBody>
      </p:sp>
      <p:sp>
        <p:nvSpPr>
          <p:cNvPr id="6" name="Slide Number Placeholder 5"/>
          <p:cNvSpPr>
            <a:spLocks noGrp="1"/>
          </p:cNvSpPr>
          <p:nvPr>
            <p:ph type="sldNum" sz="quarter" idx="12"/>
          </p:nvPr>
        </p:nvSpPr>
        <p:spPr/>
        <p:txBody>
          <a:bodyPr/>
          <a:lstStyle/>
          <a:p>
            <a:fld id="{CA15C064-DD44-4CAC-873E-2D1F54821676}" type="slidenum">
              <a:rPr kumimoji="0" lang="en-US" smtClean="0"/>
              <a:pPr/>
              <a:t>‹#›</a:t>
            </a:fld>
            <a:endParaRPr kumimoji="0" lang="en-US" dirty="0">
              <a:solidFill>
                <a:schemeClr val="accent1">
                  <a:shade val="75000"/>
                </a:schemeClr>
              </a:solidFill>
            </a:endParaRPr>
          </a:p>
        </p:txBody>
      </p:sp>
    </p:spTree>
    <p:extLst>
      <p:ext uri="{BB962C8B-B14F-4D97-AF65-F5344CB8AC3E}">
        <p14:creationId xmlns:p14="http://schemas.microsoft.com/office/powerpoint/2010/main" val="18136572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lgn="l" eaLnBrk="1" latinLnBrk="0" hangingPunct="1"/>
            <a:fld id="{74CBEAF9-9E58-4CC8-A6FF-6DD8A58DEEA4}" type="datetimeFigureOut">
              <a:rPr lang="en-US" smtClean="0"/>
              <a:pPr algn="l" eaLnBrk="1" latinLnBrk="0" hangingPunct="1"/>
              <a:t>6/23/2021</a:t>
            </a:fld>
            <a:endParaRPr lang="en-US" dirty="0">
              <a:solidFill>
                <a:schemeClr val="accent1">
                  <a:shade val="75000"/>
                </a:schemeClr>
              </a:solidFill>
            </a:endParaRPr>
          </a:p>
        </p:txBody>
      </p:sp>
      <p:sp>
        <p:nvSpPr>
          <p:cNvPr id="5" name="Footer Placeholder 4"/>
          <p:cNvSpPr>
            <a:spLocks noGrp="1"/>
          </p:cNvSpPr>
          <p:nvPr>
            <p:ph type="ftr" sz="quarter" idx="11"/>
          </p:nvPr>
        </p:nvSpPr>
        <p:spPr/>
        <p:txBody>
          <a:bodyPr/>
          <a:lstStyle/>
          <a:p>
            <a:pPr algn="r" eaLnBrk="1" latinLnBrk="0" hangingPunct="1"/>
            <a:endParaRPr kumimoji="0" lang="en-US" dirty="0">
              <a:solidFill>
                <a:schemeClr val="accent1">
                  <a:shade val="75000"/>
                </a:scheme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A15C064-DD44-4CAC-873E-2D1F54821676}" type="slidenum">
              <a:rPr kumimoji="0" lang="en-US" smtClean="0"/>
              <a:pPr/>
              <a:t>‹#›</a:t>
            </a:fld>
            <a:endParaRPr kumimoji="0" lang="en-US" dirty="0">
              <a:solidFill>
                <a:schemeClr val="accent1">
                  <a:shade val="75000"/>
                </a:schemeClr>
              </a:solidFill>
            </a:endParaRPr>
          </a:p>
        </p:txBody>
      </p:sp>
    </p:spTree>
    <p:extLst>
      <p:ext uri="{BB962C8B-B14F-4D97-AF65-F5344CB8AC3E}">
        <p14:creationId xmlns:p14="http://schemas.microsoft.com/office/powerpoint/2010/main" val="22136500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4CBEAF9-9E58-4CC8-A6FF-6DD8A58DEEA4}" type="datetimeFigureOut">
              <a:rPr lang="en-US" smtClean="0"/>
              <a:pPr/>
              <a:t>6/23/2021</a:t>
            </a:fld>
            <a:endParaRPr lang="en-US"/>
          </a:p>
        </p:txBody>
      </p:sp>
      <p:sp>
        <p:nvSpPr>
          <p:cNvPr id="5" name="Footer Placeholder 4"/>
          <p:cNvSpPr>
            <a:spLocks noGrp="1"/>
          </p:cNvSpPr>
          <p:nvPr>
            <p:ph type="ftr" sz="quarter" idx="11"/>
          </p:nvPr>
        </p:nvSpPr>
        <p:spPr/>
        <p:txBody>
          <a:bodyPr/>
          <a:lstStyle/>
          <a:p>
            <a:endParaRPr kumimoji="0"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A15C064-DD44-4CAC-873E-2D1F54821676}" type="slidenum">
              <a:rPr kumimoji="0" lang="en-US" smtClean="0"/>
              <a:pPr/>
              <a:t>‹#›</a:t>
            </a:fld>
            <a:endParaRPr kumimoji="0" lang="en-US"/>
          </a:p>
        </p:txBody>
      </p:sp>
    </p:spTree>
    <p:extLst>
      <p:ext uri="{BB962C8B-B14F-4D97-AF65-F5344CB8AC3E}">
        <p14:creationId xmlns:p14="http://schemas.microsoft.com/office/powerpoint/2010/main" val="8181985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lgn="l" eaLnBrk="1" latinLnBrk="0" hangingPunct="1"/>
            <a:fld id="{74CBEAF9-9E58-4CC8-A6FF-6DD8A58DEEA4}" type="datetimeFigureOut">
              <a:rPr lang="en-US" smtClean="0"/>
              <a:pPr algn="l" eaLnBrk="1" latinLnBrk="0" hangingPunct="1"/>
              <a:t>6/23/2021</a:t>
            </a:fld>
            <a:endParaRPr lang="en-US" dirty="0">
              <a:solidFill>
                <a:schemeClr val="accent1">
                  <a:shade val="75000"/>
                </a:schemeClr>
              </a:solidFill>
            </a:endParaRPr>
          </a:p>
        </p:txBody>
      </p:sp>
      <p:sp>
        <p:nvSpPr>
          <p:cNvPr id="6" name="Footer Placeholder 5"/>
          <p:cNvSpPr>
            <a:spLocks noGrp="1"/>
          </p:cNvSpPr>
          <p:nvPr>
            <p:ph type="ftr" sz="quarter" idx="11"/>
          </p:nvPr>
        </p:nvSpPr>
        <p:spPr/>
        <p:txBody>
          <a:bodyPr/>
          <a:lstStyle/>
          <a:p>
            <a:pPr algn="r" eaLnBrk="1" latinLnBrk="0" hangingPunct="1"/>
            <a:endParaRPr kumimoji="0" lang="en-US" dirty="0">
              <a:solidFill>
                <a:schemeClr val="accent1">
                  <a:shade val="75000"/>
                </a:schemeClr>
              </a:solidFill>
            </a:endParaRP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CA15C064-DD44-4CAC-873E-2D1F54821676}" type="slidenum">
              <a:rPr kumimoji="0" lang="en-US" smtClean="0"/>
              <a:pPr/>
              <a:t>‹#›</a:t>
            </a:fld>
            <a:endParaRPr kumimoji="0" lang="en-US" dirty="0">
              <a:solidFill>
                <a:schemeClr val="accent1">
                  <a:shade val="75000"/>
                </a:schemeClr>
              </a:solidFill>
            </a:endParaRPr>
          </a:p>
        </p:txBody>
      </p:sp>
    </p:spTree>
    <p:extLst>
      <p:ext uri="{BB962C8B-B14F-4D97-AF65-F5344CB8AC3E}">
        <p14:creationId xmlns:p14="http://schemas.microsoft.com/office/powerpoint/2010/main" val="32296284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lgn="l" eaLnBrk="1" latinLnBrk="0" hangingPunct="1"/>
            <a:fld id="{74CBEAF9-9E58-4CC8-A6FF-6DD8A58DEEA4}" type="datetimeFigureOut">
              <a:rPr lang="en-US" smtClean="0"/>
              <a:pPr algn="l" eaLnBrk="1" latinLnBrk="0" hangingPunct="1"/>
              <a:t>6/23/2021</a:t>
            </a:fld>
            <a:endParaRPr lang="en-US" dirty="0">
              <a:solidFill>
                <a:schemeClr val="accent1">
                  <a:shade val="75000"/>
                </a:schemeClr>
              </a:solidFill>
            </a:endParaRPr>
          </a:p>
        </p:txBody>
      </p:sp>
      <p:sp>
        <p:nvSpPr>
          <p:cNvPr id="8" name="Footer Placeholder 7"/>
          <p:cNvSpPr>
            <a:spLocks noGrp="1"/>
          </p:cNvSpPr>
          <p:nvPr>
            <p:ph type="ftr" sz="quarter" idx="11"/>
          </p:nvPr>
        </p:nvSpPr>
        <p:spPr/>
        <p:txBody>
          <a:bodyPr/>
          <a:lstStyle/>
          <a:p>
            <a:pPr algn="r" eaLnBrk="1" latinLnBrk="0" hangingPunct="1"/>
            <a:endParaRPr kumimoji="0" lang="en-US" dirty="0">
              <a:solidFill>
                <a:schemeClr val="accent1">
                  <a:shade val="75000"/>
                </a:schemeClr>
              </a:solidFill>
            </a:endParaRP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CA15C064-DD44-4CAC-873E-2D1F54821676}" type="slidenum">
              <a:rPr kumimoji="0" lang="en-US" smtClean="0"/>
              <a:pPr/>
              <a:t>‹#›</a:t>
            </a:fld>
            <a:endParaRPr kumimoji="0" lang="en-US" dirty="0">
              <a:solidFill>
                <a:schemeClr val="accent1">
                  <a:shade val="75000"/>
                </a:schemeClr>
              </a:solidFill>
            </a:endParaRPr>
          </a:p>
        </p:txBody>
      </p:sp>
    </p:spTree>
    <p:extLst>
      <p:ext uri="{BB962C8B-B14F-4D97-AF65-F5344CB8AC3E}">
        <p14:creationId xmlns:p14="http://schemas.microsoft.com/office/powerpoint/2010/main" val="26011712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4CBEAF9-9E58-4CC8-A6FF-6DD8A58DEEA4}" type="datetimeFigureOut">
              <a:rPr lang="en-US" smtClean="0"/>
              <a:pPr/>
              <a:t>6/23/2021</a:t>
            </a:fld>
            <a:endParaRPr lang="en-US"/>
          </a:p>
        </p:txBody>
      </p:sp>
      <p:sp>
        <p:nvSpPr>
          <p:cNvPr id="4" name="Footer Placeholder 3"/>
          <p:cNvSpPr>
            <a:spLocks noGrp="1"/>
          </p:cNvSpPr>
          <p:nvPr>
            <p:ph type="ftr" sz="quarter" idx="11"/>
          </p:nvPr>
        </p:nvSpPr>
        <p:spPr/>
        <p:txBody>
          <a:bodyPr/>
          <a:lstStyle/>
          <a:p>
            <a:endParaRPr kumimoji="0"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CA15C064-DD44-4CAC-873E-2D1F54821676}" type="slidenum">
              <a:rPr kumimoji="0" lang="en-US" smtClean="0"/>
              <a:pPr/>
              <a:t>‹#›</a:t>
            </a:fld>
            <a:endParaRPr kumimoji="0" lang="en-US"/>
          </a:p>
        </p:txBody>
      </p:sp>
    </p:spTree>
    <p:extLst>
      <p:ext uri="{BB962C8B-B14F-4D97-AF65-F5344CB8AC3E}">
        <p14:creationId xmlns:p14="http://schemas.microsoft.com/office/powerpoint/2010/main" val="24410763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CBEAF9-9E58-4CC8-A6FF-6DD8A58DEEA4}" type="datetimeFigureOut">
              <a:rPr lang="en-US" smtClean="0"/>
              <a:pPr/>
              <a:t>6/23/2021</a:t>
            </a:fld>
            <a:endParaRPr lang="en-US"/>
          </a:p>
        </p:txBody>
      </p:sp>
      <p:sp>
        <p:nvSpPr>
          <p:cNvPr id="3" name="Footer Placeholder 2"/>
          <p:cNvSpPr>
            <a:spLocks noGrp="1"/>
          </p:cNvSpPr>
          <p:nvPr>
            <p:ph type="ftr" sz="quarter" idx="11"/>
          </p:nvPr>
        </p:nvSpPr>
        <p:spPr/>
        <p:txBody>
          <a:bodyPr/>
          <a:lstStyle/>
          <a:p>
            <a:endParaRPr kumimoji="0"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CA15C064-DD44-4CAC-873E-2D1F54821676}" type="slidenum">
              <a:rPr kumimoji="0" lang="en-US" smtClean="0"/>
              <a:pPr/>
              <a:t>‹#›</a:t>
            </a:fld>
            <a:endParaRPr kumimoji="0" lang="en-US"/>
          </a:p>
        </p:txBody>
      </p:sp>
    </p:spTree>
    <p:extLst>
      <p:ext uri="{BB962C8B-B14F-4D97-AF65-F5344CB8AC3E}">
        <p14:creationId xmlns:p14="http://schemas.microsoft.com/office/powerpoint/2010/main" val="22496009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lgn="l" eaLnBrk="1" latinLnBrk="0" hangingPunct="1"/>
            <a:fld id="{74CBEAF9-9E58-4CC8-A6FF-6DD8A58DEEA4}" type="datetimeFigureOut">
              <a:rPr lang="en-US" smtClean="0"/>
              <a:pPr algn="l" eaLnBrk="1" latinLnBrk="0" hangingPunct="1"/>
              <a:t>6/23/2021</a:t>
            </a:fld>
            <a:endParaRPr lang="en-US" dirty="0">
              <a:solidFill>
                <a:schemeClr val="accent1">
                  <a:shade val="75000"/>
                </a:schemeClr>
              </a:solidFill>
            </a:endParaRPr>
          </a:p>
        </p:txBody>
      </p:sp>
      <p:sp>
        <p:nvSpPr>
          <p:cNvPr id="6" name="Footer Placeholder 5"/>
          <p:cNvSpPr>
            <a:spLocks noGrp="1"/>
          </p:cNvSpPr>
          <p:nvPr>
            <p:ph type="ftr" sz="quarter" idx="11"/>
          </p:nvPr>
        </p:nvSpPr>
        <p:spPr/>
        <p:txBody>
          <a:bodyPr/>
          <a:lstStyle/>
          <a:p>
            <a:pPr algn="r" eaLnBrk="1" latinLnBrk="0" hangingPunct="1"/>
            <a:endParaRPr kumimoji="0" lang="en-US" dirty="0">
              <a:solidFill>
                <a:schemeClr val="accent1">
                  <a:shade val="75000"/>
                </a:schemeClr>
              </a:solidFill>
            </a:endParaRP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CA15C064-DD44-4CAC-873E-2D1F54821676}" type="slidenum">
              <a:rPr kumimoji="0" lang="en-US" smtClean="0"/>
              <a:pPr/>
              <a:t>‹#›</a:t>
            </a:fld>
            <a:endParaRPr kumimoji="0" lang="en-US" dirty="0">
              <a:solidFill>
                <a:schemeClr val="accent1">
                  <a:shade val="75000"/>
                </a:schemeClr>
              </a:solidFill>
            </a:endParaRPr>
          </a:p>
        </p:txBody>
      </p:sp>
    </p:spTree>
    <p:extLst>
      <p:ext uri="{BB962C8B-B14F-4D97-AF65-F5344CB8AC3E}">
        <p14:creationId xmlns:p14="http://schemas.microsoft.com/office/powerpoint/2010/main" val="2317114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4CBEAF9-9E58-4CC8-A6FF-6DD8A58DEEA4}" type="datetimeFigureOut">
              <a:rPr lang="en-US" smtClean="0"/>
              <a:pPr/>
              <a:t>6/23/2021</a:t>
            </a:fld>
            <a:endParaRPr lang="en-US"/>
          </a:p>
        </p:txBody>
      </p:sp>
      <p:sp>
        <p:nvSpPr>
          <p:cNvPr id="6" name="Footer Placeholder 5"/>
          <p:cNvSpPr>
            <a:spLocks noGrp="1"/>
          </p:cNvSpPr>
          <p:nvPr>
            <p:ph type="ftr" sz="quarter" idx="11"/>
          </p:nvPr>
        </p:nvSpPr>
        <p:spPr/>
        <p:txBody>
          <a:bodyPr/>
          <a:lstStyle/>
          <a:p>
            <a:endParaRPr kumimoji="0"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A15C064-DD44-4CAC-873E-2D1F54821676}" type="slidenum">
              <a:rPr kumimoji="0" lang="en-US" smtClean="0"/>
              <a:pPr/>
              <a:t>‹#›</a:t>
            </a:fld>
            <a:endParaRPr kumimoji="0" lang="en-US"/>
          </a:p>
        </p:txBody>
      </p:sp>
    </p:spTree>
    <p:extLst>
      <p:ext uri="{BB962C8B-B14F-4D97-AF65-F5344CB8AC3E}">
        <p14:creationId xmlns:p14="http://schemas.microsoft.com/office/powerpoint/2010/main" val="26672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pPr algn="l" eaLnBrk="1" latinLnBrk="0" hangingPunct="1"/>
            <a:fld id="{74CBEAF9-9E58-4CC8-A6FF-6DD8A58DEEA4}" type="datetimeFigureOut">
              <a:rPr lang="en-US" smtClean="0"/>
              <a:pPr algn="l" eaLnBrk="1" latinLnBrk="0" hangingPunct="1"/>
              <a:t>6/23/2021</a:t>
            </a:fld>
            <a:endParaRPr lang="en-US" dirty="0">
              <a:solidFill>
                <a:schemeClr val="accent1">
                  <a:shade val="75000"/>
                </a:schemeClr>
              </a:solidFill>
            </a:endParaRP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lgn="r" eaLnBrk="1" latinLnBrk="0" hangingPunct="1"/>
            <a:endParaRPr kumimoji="0" lang="en-US" dirty="0">
              <a:solidFill>
                <a:schemeClr val="accent1">
                  <a:shade val="75000"/>
                </a:schemeClr>
              </a:solidFill>
            </a:endParaRP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CA15C064-DD44-4CAC-873E-2D1F54821676}" type="slidenum">
              <a:rPr kumimoji="0" lang="en-US" smtClean="0"/>
              <a:pPr/>
              <a:t>‹#›</a:t>
            </a:fld>
            <a:endParaRPr kumimoji="0" lang="en-US" dirty="0">
              <a:solidFill>
                <a:schemeClr val="accent1">
                  <a:shade val="75000"/>
                </a:schemeClr>
              </a:solidFill>
            </a:endParaRPr>
          </a:p>
        </p:txBody>
      </p:sp>
    </p:spTree>
    <p:extLst>
      <p:ext uri="{BB962C8B-B14F-4D97-AF65-F5344CB8AC3E}">
        <p14:creationId xmlns:p14="http://schemas.microsoft.com/office/powerpoint/2010/main" val="1674152054"/>
      </p:ext>
    </p:extLst>
  </p:cSld>
  <p:clrMap bg1="lt1" tx1="dk1" bg2="lt2" tx2="dk2" accent1="accent1" accent2="accent2" accent3="accent3" accent4="accent4" accent5="accent5" accent6="accent6" hlink="hlink" folHlink="folHlink"/>
  <p:sldLayoutIdLst>
    <p:sldLayoutId id="2147483845" r:id="rId1"/>
    <p:sldLayoutId id="2147483846" r:id="rId2"/>
    <p:sldLayoutId id="2147483847" r:id="rId3"/>
    <p:sldLayoutId id="2147483848" r:id="rId4"/>
    <p:sldLayoutId id="2147483849" r:id="rId5"/>
    <p:sldLayoutId id="2147483850" r:id="rId6"/>
    <p:sldLayoutId id="2147483851" r:id="rId7"/>
    <p:sldLayoutId id="2147483852" r:id="rId8"/>
    <p:sldLayoutId id="2147483853" r:id="rId9"/>
    <p:sldLayoutId id="2147483854" r:id="rId10"/>
    <p:sldLayoutId id="2147483855" r:id="rId11"/>
    <p:sldLayoutId id="2147483856" r:id="rId12"/>
    <p:sldLayoutId id="2147483857" r:id="rId13"/>
    <p:sldLayoutId id="2147483858" r:id="rId14"/>
    <p:sldLayoutId id="2147483859" r:id="rId15"/>
    <p:sldLayoutId id="2147483860" r:id="rId16"/>
    <p:sldLayoutId id="2147483783" r:id="rId17"/>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95600" y="4038600"/>
            <a:ext cx="6400800" cy="1371600"/>
          </a:xfrm>
          <a:noFill/>
          <a:ln>
            <a:noFill/>
          </a:ln>
          <a:effectLst>
            <a:outerShdw blurRad="50800" dist="38100" dir="2700000" algn="tl" rotWithShape="0">
              <a:prstClr val="black">
                <a:alpha val="40000"/>
              </a:prstClr>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ormAutofit fontScale="90000"/>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spcBef>
                <a:spcPts val="0"/>
              </a:spcBef>
            </a:pPr>
            <a:br>
              <a:rPr lang="en-US" sz="5600" b="1" dirty="0">
                <a:ln/>
                <a:solidFill>
                  <a:schemeClr val="accent3"/>
                </a:solidFill>
                <a:effectLst/>
                <a:latin typeface="Verdana" pitchFamily="34" charset="0"/>
                <a:ea typeface="Verdana" pitchFamily="34" charset="0"/>
                <a:cs typeface="Verdana" pitchFamily="34" charset="0"/>
              </a:rPr>
            </a:br>
            <a:br>
              <a:rPr lang="en-US" sz="2000" b="1" dirty="0">
                <a:ln/>
                <a:solidFill>
                  <a:schemeClr val="accent3"/>
                </a:solidFill>
                <a:effectLst/>
                <a:latin typeface="Verdana" pitchFamily="34" charset="0"/>
                <a:ea typeface="Verdana" pitchFamily="34" charset="0"/>
                <a:cs typeface="Verdana" pitchFamily="34" charset="0"/>
              </a:rPr>
            </a:br>
            <a:r>
              <a:rPr lang="en-US" sz="5600" b="1" dirty="0">
                <a:ln/>
                <a:solidFill>
                  <a:schemeClr val="accent3"/>
                </a:solidFill>
                <a:effectLst/>
                <a:latin typeface="Verdana" pitchFamily="34" charset="0"/>
                <a:ea typeface="Verdana" pitchFamily="34" charset="0"/>
                <a:cs typeface="Verdana" pitchFamily="34" charset="0"/>
              </a:rPr>
              <a:t>VOICE LESSONS</a:t>
            </a:r>
            <a:br>
              <a:rPr lang="en-US" sz="5600" b="1" dirty="0">
                <a:ln/>
                <a:solidFill>
                  <a:schemeClr val="accent3"/>
                </a:solidFill>
                <a:effectLst/>
                <a:latin typeface="Verdana" pitchFamily="34" charset="0"/>
                <a:ea typeface="Verdana" pitchFamily="34" charset="0"/>
                <a:cs typeface="Verdana" pitchFamily="34" charset="0"/>
              </a:rPr>
            </a:br>
            <a:endParaRPr lang="en-US" sz="2000" b="1" dirty="0">
              <a:ln/>
              <a:solidFill>
                <a:schemeClr val="accent3"/>
              </a:solidFill>
              <a:effectLst/>
              <a:latin typeface="Verdana" pitchFamily="34" charset="0"/>
              <a:ea typeface="Verdana" pitchFamily="34" charset="0"/>
              <a:cs typeface="Verdana" pitchFamily="34" charset="0"/>
            </a:endParaRPr>
          </a:p>
        </p:txBody>
      </p:sp>
      <p:sp>
        <p:nvSpPr>
          <p:cNvPr id="3" name="Subtitle 2"/>
          <p:cNvSpPr>
            <a:spLocks noGrp="1"/>
          </p:cNvSpPr>
          <p:nvPr>
            <p:ph type="subTitle" idx="1"/>
          </p:nvPr>
        </p:nvSpPr>
        <p:spPr>
          <a:xfrm>
            <a:off x="3200400" y="1143000"/>
            <a:ext cx="5791200" cy="1905000"/>
          </a:xfrm>
          <a:noFill/>
          <a:ln>
            <a:noFill/>
          </a:ln>
          <a:effectLst>
            <a:outerShdw blurRad="50800" dist="38100" dir="2700000" algn="tl" rotWithShape="0">
              <a:prstClr val="black">
                <a:alpha val="40000"/>
              </a:prstClr>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ormAutofit/>
            <a:scene3d>
              <a:camera prst="orthographicFront"/>
              <a:lightRig rig="flat" dir="t">
                <a:rot lat="0" lon="0" rev="18900000"/>
              </a:lightRig>
            </a:scene3d>
            <a:sp3d extrusionH="31750" contourW="6350" prstMaterial="powder">
              <a:contourClr>
                <a:schemeClr val="accent3">
                  <a:tint val="100000"/>
                  <a:shade val="100000"/>
                  <a:satMod val="100000"/>
                  <a:hueMod val="100000"/>
                </a:schemeClr>
              </a:contourClr>
            </a:sp3d>
          </a:bodyPr>
          <a:lstStyle/>
          <a:p>
            <a:endParaRPr lang="en-US" sz="1800" b="1" dirty="0">
              <a:solidFill>
                <a:schemeClr val="accent3"/>
              </a:solidFill>
              <a:latin typeface="Verdana" pitchFamily="34" charset="0"/>
              <a:ea typeface="Verdana" pitchFamily="34" charset="0"/>
              <a:cs typeface="Verdana" pitchFamily="34" charset="0"/>
            </a:endParaRPr>
          </a:p>
          <a:p>
            <a:r>
              <a:rPr lang="en-US" sz="5600" b="1" dirty="0">
                <a:solidFill>
                  <a:schemeClr val="accent3"/>
                </a:solidFill>
                <a:effectLst>
                  <a:outerShdw blurRad="50800" dist="38100" dir="2700000" algn="tl" rotWithShape="0">
                    <a:prstClr val="black">
                      <a:alpha val="40000"/>
                    </a:prstClr>
                  </a:outerShdw>
                </a:effectLst>
                <a:latin typeface="Verdana" pitchFamily="34" charset="0"/>
                <a:ea typeface="Verdana" pitchFamily="34" charset="0"/>
                <a:cs typeface="Verdana" pitchFamily="34" charset="0"/>
              </a:rPr>
              <a:t>NANCY DEAN</a:t>
            </a:r>
          </a:p>
          <a:p>
            <a:endParaRPr lang="en-US" sz="1800" b="1" dirty="0">
              <a:solidFill>
                <a:schemeClr val="accent3"/>
              </a:solidFill>
              <a:latin typeface="Verdana" pitchFamily="34" charset="0"/>
              <a:ea typeface="Verdana" pitchFamily="34" charset="0"/>
              <a:cs typeface="Verdan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0"/>
            <a:ext cx="8229600" cy="762000"/>
          </a:xfrm>
        </p:spPr>
        <p:txBody>
          <a:bodyPr/>
          <a:lstStyle/>
          <a:p>
            <a:r>
              <a:rPr lang="en-US" sz="2800" dirty="0">
                <a:solidFill>
                  <a:srgbClr val="663300"/>
                </a:solidFill>
                <a:latin typeface="Cambria" pitchFamily="18" charset="0"/>
              </a:rPr>
              <a:t>Voice Lessons 6: Imagery</a:t>
            </a:r>
          </a:p>
        </p:txBody>
      </p:sp>
      <p:sp>
        <p:nvSpPr>
          <p:cNvPr id="4" name="Content Placeholder 2"/>
          <p:cNvSpPr>
            <a:spLocks noGrp="1"/>
          </p:cNvSpPr>
          <p:nvPr>
            <p:ph idx="1"/>
          </p:nvPr>
        </p:nvSpPr>
        <p:spPr>
          <a:xfrm>
            <a:off x="1752600" y="838200"/>
            <a:ext cx="8686800" cy="2133600"/>
          </a:xfrm>
        </p:spPr>
        <p:txBody>
          <a:bodyPr>
            <a:normAutofit fontScale="47500" lnSpcReduction="20000"/>
          </a:bodyPr>
          <a:lstStyle/>
          <a:p>
            <a:pPr indent="0">
              <a:lnSpc>
                <a:spcPct val="120000"/>
              </a:lnSpc>
              <a:buNone/>
            </a:pPr>
            <a:r>
              <a:rPr lang="en-US" dirty="0">
                <a:solidFill>
                  <a:srgbClr val="663300"/>
                </a:solidFill>
                <a:latin typeface="Cambria" pitchFamily="18" charset="0"/>
                <a:ea typeface="Verdana" pitchFamily="34" charset="0"/>
                <a:cs typeface="Verdana" pitchFamily="34" charset="0"/>
              </a:rPr>
              <a:t> </a:t>
            </a:r>
            <a:r>
              <a:rPr lang="en-US" sz="3400" dirty="0">
                <a:solidFill>
                  <a:srgbClr val="663300"/>
                </a:solidFill>
                <a:latin typeface="Cambria" pitchFamily="18" charset="0"/>
                <a:ea typeface="Verdana" pitchFamily="34" charset="0"/>
                <a:cs typeface="Verdana" pitchFamily="34" charset="0"/>
              </a:rPr>
              <a:t>At first I saw only water so clear it magnified the fibers in the walls of the gourd. On the surface, I saw only my own round reflection. The old man encircled the neck of the gourd with his thumb and index finger and gave it a shake. As the water shook, then settled, the colors and lights shimmered into a picture, not reflecting anything I could see around me. There at the bottom of the gourd were my mother and father scanning the sky, which was where I was.</a:t>
            </a:r>
          </a:p>
          <a:p>
            <a:pPr algn="r">
              <a:lnSpc>
                <a:spcPct val="120000"/>
              </a:lnSpc>
              <a:buNone/>
            </a:pPr>
            <a:r>
              <a:rPr lang="en-US" sz="2900" dirty="0">
                <a:solidFill>
                  <a:srgbClr val="663300"/>
                </a:solidFill>
                <a:latin typeface="Cambria" pitchFamily="18" charset="0"/>
                <a:ea typeface="Verdana" pitchFamily="34" charset="0"/>
                <a:cs typeface="Verdana" pitchFamily="34" charset="0"/>
              </a:rPr>
              <a:t>— Maxine Hong Kingston, </a:t>
            </a:r>
            <a:r>
              <a:rPr lang="en-US" sz="2900" i="1" dirty="0">
                <a:solidFill>
                  <a:srgbClr val="663300"/>
                </a:solidFill>
                <a:latin typeface="Cambria" pitchFamily="18" charset="0"/>
                <a:ea typeface="Verdana" pitchFamily="34" charset="0"/>
                <a:cs typeface="Verdana" pitchFamily="34" charset="0"/>
              </a:rPr>
              <a:t>The Woman Warrior</a:t>
            </a:r>
            <a:endParaRPr lang="en-US" dirty="0">
              <a:solidFill>
                <a:srgbClr val="663300"/>
              </a:solidFill>
              <a:latin typeface="Cambria" pitchFamily="18" charset="0"/>
              <a:ea typeface="Verdana" pitchFamily="34" charset="0"/>
              <a:cs typeface="Verdana" pitchFamily="34" charset="0"/>
            </a:endParaRPr>
          </a:p>
        </p:txBody>
      </p:sp>
      <p:sp>
        <p:nvSpPr>
          <p:cNvPr id="5" name="Content Placeholder 2"/>
          <p:cNvSpPr txBox="1">
            <a:spLocks/>
          </p:cNvSpPr>
          <p:nvPr/>
        </p:nvSpPr>
        <p:spPr>
          <a:xfrm>
            <a:off x="1981200" y="2925762"/>
            <a:ext cx="8305800" cy="3627438"/>
          </a:xfrm>
          <a:prstGeom prst="rect">
            <a:avLst/>
          </a:prstGeom>
        </p:spPr>
        <p:txBody>
          <a:bodyPr vert="horz" lIns="91440" tIns="45720" rIns="91440" bIns="45720" rtlCol="0">
            <a:normAutofit fontScale="62500" lnSpcReduction="20000"/>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a:lnSpc>
                <a:spcPct val="120000"/>
              </a:lnSpc>
              <a:spcBef>
                <a:spcPts val="0"/>
              </a:spcBef>
              <a:spcAft>
                <a:spcPts val="900"/>
              </a:spcAft>
              <a:buNone/>
            </a:pPr>
            <a:r>
              <a:rPr lang="en-US" sz="3400" b="1" dirty="0">
                <a:solidFill>
                  <a:srgbClr val="FF9900"/>
                </a:solidFill>
                <a:latin typeface="Verdana" pitchFamily="34" charset="0"/>
                <a:ea typeface="Verdana" pitchFamily="34" charset="0"/>
                <a:cs typeface="Verdana" pitchFamily="34" charset="0"/>
              </a:rPr>
              <a:t>DISCUSS:</a:t>
            </a:r>
            <a:endParaRPr lang="en-US" sz="3400" i="1" dirty="0">
              <a:solidFill>
                <a:srgbClr val="FF9900"/>
              </a:solidFill>
              <a:latin typeface="Verdana" pitchFamily="34" charset="0"/>
              <a:ea typeface="Verdana" pitchFamily="34" charset="0"/>
              <a:cs typeface="Verdana" pitchFamily="34" charset="0"/>
            </a:endParaRPr>
          </a:p>
          <a:p>
            <a:pPr marL="514350" indent="-514350">
              <a:lnSpc>
                <a:spcPct val="120000"/>
              </a:lnSpc>
              <a:spcBef>
                <a:spcPts val="0"/>
              </a:spcBef>
              <a:spcAft>
                <a:spcPts val="1200"/>
              </a:spcAft>
              <a:buClr>
                <a:srgbClr val="C00000"/>
              </a:buClr>
              <a:buFont typeface="+mj-lt"/>
              <a:buAutoNum type="arabicPeriod"/>
            </a:pPr>
            <a:r>
              <a:rPr lang="en-US" sz="3400" dirty="0">
                <a:solidFill>
                  <a:srgbClr val="663300"/>
                </a:solidFill>
                <a:latin typeface="Verdana" pitchFamily="34" charset="0"/>
                <a:ea typeface="Verdana" pitchFamily="34" charset="0"/>
                <a:cs typeface="Verdana" pitchFamily="34" charset="0"/>
              </a:rPr>
              <a:t>What kind of imagery does Kingston use in this passage? Circle the images.</a:t>
            </a:r>
          </a:p>
          <a:p>
            <a:pPr marL="514350" indent="-514350">
              <a:lnSpc>
                <a:spcPct val="120000"/>
              </a:lnSpc>
              <a:spcBef>
                <a:spcPts val="0"/>
              </a:spcBef>
              <a:spcAft>
                <a:spcPts val="1200"/>
              </a:spcAft>
              <a:buClr>
                <a:srgbClr val="C00000"/>
              </a:buClr>
              <a:buFont typeface="+mj-lt"/>
              <a:buAutoNum type="arabicPeriod"/>
            </a:pPr>
            <a:r>
              <a:rPr lang="en-US" sz="3400" dirty="0">
                <a:solidFill>
                  <a:srgbClr val="663300"/>
                </a:solidFill>
                <a:latin typeface="Verdana" pitchFamily="34" charset="0"/>
                <a:ea typeface="Verdana" pitchFamily="34" charset="0"/>
                <a:cs typeface="Verdana" pitchFamily="34" charset="0"/>
              </a:rPr>
              <a:t>Compare and contrast the imagery of the last sentence with the imagery of the first four.</a:t>
            </a:r>
          </a:p>
          <a:p>
            <a:pPr>
              <a:lnSpc>
                <a:spcPct val="120000"/>
              </a:lnSpc>
              <a:spcBef>
                <a:spcPts val="0"/>
              </a:spcBef>
              <a:spcAft>
                <a:spcPts val="900"/>
              </a:spcAft>
              <a:buNone/>
            </a:pPr>
            <a:r>
              <a:rPr lang="en-US" sz="3400" b="1" dirty="0">
                <a:solidFill>
                  <a:srgbClr val="FF9900"/>
                </a:solidFill>
                <a:latin typeface="Verdana" pitchFamily="34" charset="0"/>
                <a:ea typeface="Verdana" pitchFamily="34" charset="0"/>
                <a:cs typeface="Verdana" pitchFamily="34" charset="0"/>
              </a:rPr>
              <a:t>APPLY:</a:t>
            </a:r>
          </a:p>
          <a:p>
            <a:pPr>
              <a:lnSpc>
                <a:spcPct val="120000"/>
              </a:lnSpc>
              <a:buFont typeface="Arial" pitchFamily="34" charset="0"/>
              <a:buNone/>
            </a:pPr>
            <a:r>
              <a:rPr lang="en-US" sz="3400" dirty="0">
                <a:solidFill>
                  <a:srgbClr val="663300"/>
                </a:solidFill>
                <a:latin typeface="Verdana" pitchFamily="34" charset="0"/>
                <a:ea typeface="Verdana" pitchFamily="34" charset="0"/>
                <a:cs typeface="Verdana" pitchFamily="34" charset="0"/>
              </a:rPr>
              <a:t>Write a sentence which uses precise visual imagery to describe a simple action. Share your sentence with your teammates.</a:t>
            </a:r>
          </a:p>
          <a:p>
            <a:pPr>
              <a:lnSpc>
                <a:spcPct val="120000"/>
              </a:lnSpc>
            </a:pPr>
            <a:endParaRPr lang="en-US" dirty="0">
              <a:latin typeface="Verdana" pitchFamily="34" charset="0"/>
              <a:ea typeface="Verdana" pitchFamily="34" charset="0"/>
              <a:cs typeface="Verdan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 calcmode="lin" valueType="num">
                                      <p:cBhvr additive="base">
                                        <p:cTn id="1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5">
                                            <p:txEl>
                                              <p:pRg st="1" end="1"/>
                                            </p:txEl>
                                          </p:spTgt>
                                        </p:tgtEl>
                                        <p:attrNameLst>
                                          <p:attrName>style.visibility</p:attrName>
                                        </p:attrNameLst>
                                      </p:cBhvr>
                                      <p:to>
                                        <p:strVal val="visible"/>
                                      </p:to>
                                    </p:set>
                                    <p:animEffect transition="in" filter="fade">
                                      <p:cBhvr>
                                        <p:cTn id="23" dur="500"/>
                                        <p:tgtEl>
                                          <p:spTgt spid="5">
                                            <p:txEl>
                                              <p:pRg st="1" end="1"/>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5">
                                            <p:txEl>
                                              <p:pRg st="2" end="2"/>
                                            </p:txEl>
                                          </p:spTgt>
                                        </p:tgtEl>
                                        <p:attrNameLst>
                                          <p:attrName>style.visibility</p:attrName>
                                        </p:attrNameLst>
                                      </p:cBhvr>
                                      <p:to>
                                        <p:strVal val="visible"/>
                                      </p:to>
                                    </p:set>
                                    <p:animEffect transition="in" filter="fade">
                                      <p:cBhvr>
                                        <p:cTn id="26" dur="500"/>
                                        <p:tgtEl>
                                          <p:spTgt spid="5">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 calcmode="lin" valueType="num">
                                      <p:cBhvr additive="base">
                                        <p:cTn id="31"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Effect transition="in" filter="fade">
                                      <p:cBhvr>
                                        <p:cTn id="37"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304800"/>
            <a:ext cx="8686800" cy="533400"/>
          </a:xfrm>
        </p:spPr>
        <p:txBody>
          <a:bodyPr>
            <a:noAutofit/>
          </a:bodyPr>
          <a:lstStyle/>
          <a:p>
            <a:r>
              <a:rPr lang="en-US" sz="2800" b="1" dirty="0">
                <a:solidFill>
                  <a:srgbClr val="663300"/>
                </a:solidFill>
                <a:latin typeface="Cambria" pitchFamily="18" charset="0"/>
                <a:ea typeface="Verdana" pitchFamily="34" charset="0"/>
                <a:cs typeface="Verdana" pitchFamily="34" charset="0"/>
              </a:rPr>
              <a:t>Voice </a:t>
            </a:r>
            <a:r>
              <a:rPr lang="en-US" sz="2800" b="1" dirty="0" err="1">
                <a:solidFill>
                  <a:srgbClr val="663300"/>
                </a:solidFill>
                <a:latin typeface="Cambria" pitchFamily="18" charset="0"/>
                <a:ea typeface="Verdana" pitchFamily="34" charset="0"/>
                <a:cs typeface="Verdana" pitchFamily="34" charset="0"/>
              </a:rPr>
              <a:t>Lesons</a:t>
            </a:r>
            <a:r>
              <a:rPr lang="en-US" sz="2800" b="1" dirty="0">
                <a:solidFill>
                  <a:srgbClr val="663300"/>
                </a:solidFill>
                <a:latin typeface="Cambria" pitchFamily="18" charset="0"/>
                <a:ea typeface="Verdana" pitchFamily="34" charset="0"/>
                <a:cs typeface="Verdana" pitchFamily="34" charset="0"/>
              </a:rPr>
              <a:t> 7: Tone</a:t>
            </a:r>
          </a:p>
        </p:txBody>
      </p:sp>
      <p:sp>
        <p:nvSpPr>
          <p:cNvPr id="3" name="Content Placeholder 2"/>
          <p:cNvSpPr>
            <a:spLocks noGrp="1"/>
          </p:cNvSpPr>
          <p:nvPr>
            <p:ph idx="1"/>
          </p:nvPr>
        </p:nvSpPr>
        <p:spPr>
          <a:xfrm>
            <a:off x="2667000" y="990600"/>
            <a:ext cx="7391400" cy="5334000"/>
          </a:xfrm>
        </p:spPr>
        <p:txBody>
          <a:bodyPr>
            <a:normAutofit/>
          </a:bodyPr>
          <a:lstStyle/>
          <a:p>
            <a:pPr marL="0" lvl="2" indent="0" algn="ctr" defTabSz="457200">
              <a:spcBef>
                <a:spcPts val="0"/>
              </a:spcBef>
              <a:buNone/>
            </a:pPr>
            <a:r>
              <a:rPr lang="en-US" sz="2000" dirty="0">
                <a:solidFill>
                  <a:srgbClr val="663300"/>
                </a:solidFill>
                <a:latin typeface="Cambria" pitchFamily="18" charset="0"/>
                <a:ea typeface="Verdana" pitchFamily="34" charset="0"/>
                <a:cs typeface="Verdana" pitchFamily="34" charset="0"/>
              </a:rPr>
              <a:t>Piazza </a:t>
            </a:r>
            <a:r>
              <a:rPr lang="en-US" sz="2000" dirty="0" err="1">
                <a:solidFill>
                  <a:srgbClr val="663300"/>
                </a:solidFill>
                <a:latin typeface="Cambria" pitchFamily="18" charset="0"/>
                <a:ea typeface="Verdana" pitchFamily="34" charset="0"/>
                <a:cs typeface="Verdana" pitchFamily="34" charset="0"/>
              </a:rPr>
              <a:t>di</a:t>
            </a:r>
            <a:r>
              <a:rPr lang="en-US" sz="2000" dirty="0">
                <a:solidFill>
                  <a:srgbClr val="663300"/>
                </a:solidFill>
                <a:latin typeface="Cambria" pitchFamily="18" charset="0"/>
                <a:ea typeface="Verdana" pitchFamily="34" charset="0"/>
                <a:cs typeface="Verdana" pitchFamily="34" charset="0"/>
              </a:rPr>
              <a:t> </a:t>
            </a:r>
            <a:r>
              <a:rPr lang="en-US" sz="2000" dirty="0" err="1">
                <a:solidFill>
                  <a:srgbClr val="663300"/>
                </a:solidFill>
                <a:latin typeface="Cambria" pitchFamily="18" charset="0"/>
                <a:ea typeface="Verdana" pitchFamily="34" charset="0"/>
                <a:cs typeface="Verdana" pitchFamily="34" charset="0"/>
              </a:rPr>
              <a:t>Spagna</a:t>
            </a:r>
            <a:r>
              <a:rPr lang="en-US" sz="2000" dirty="0">
                <a:solidFill>
                  <a:srgbClr val="663300"/>
                </a:solidFill>
                <a:latin typeface="Cambria" pitchFamily="18" charset="0"/>
                <a:ea typeface="Verdana" pitchFamily="34" charset="0"/>
                <a:cs typeface="Verdana" pitchFamily="34" charset="0"/>
              </a:rPr>
              <a:t>, Early Morning</a:t>
            </a:r>
          </a:p>
          <a:p>
            <a:pPr marL="0" lvl="2" indent="0" defTabSz="457200">
              <a:spcBef>
                <a:spcPts val="0"/>
              </a:spcBef>
              <a:buNone/>
            </a:pPr>
            <a:endParaRPr lang="en-US" sz="2000" dirty="0">
              <a:solidFill>
                <a:srgbClr val="663300"/>
              </a:solidFill>
              <a:latin typeface="Cambria" pitchFamily="18" charset="0"/>
              <a:ea typeface="Verdana" pitchFamily="34" charset="0"/>
              <a:cs typeface="Verdana" pitchFamily="34" charset="0"/>
            </a:endParaRPr>
          </a:p>
          <a:p>
            <a:pPr marL="0" lvl="2" indent="0" defTabSz="457200">
              <a:spcBef>
                <a:spcPts val="0"/>
              </a:spcBef>
              <a:buNone/>
            </a:pPr>
            <a:r>
              <a:rPr lang="en-US" sz="2000" dirty="0">
                <a:solidFill>
                  <a:srgbClr val="663300"/>
                </a:solidFill>
                <a:latin typeface="Cambria" pitchFamily="18" charset="0"/>
                <a:ea typeface="Verdana" pitchFamily="34" charset="0"/>
                <a:cs typeface="Verdana" pitchFamily="34" charset="0"/>
              </a:rPr>
              <a:t>		I can’t forget</a:t>
            </a:r>
          </a:p>
          <a:p>
            <a:pPr marL="0" lvl="2" indent="0" defTabSz="457200">
              <a:spcBef>
                <a:spcPts val="0"/>
              </a:spcBef>
              <a:buNone/>
            </a:pPr>
            <a:r>
              <a:rPr lang="en-US" sz="2000" dirty="0">
                <a:solidFill>
                  <a:srgbClr val="663300"/>
                </a:solidFill>
                <a:latin typeface="Cambria" pitchFamily="18" charset="0"/>
                <a:ea typeface="Verdana" pitchFamily="34" charset="0"/>
                <a:cs typeface="Verdana" pitchFamily="34" charset="0"/>
              </a:rPr>
              <a:t>	How she stood at the top of that long marble stair</a:t>
            </a:r>
          </a:p>
          <a:p>
            <a:pPr marL="0" lvl="2" indent="0" defTabSz="457200">
              <a:spcBef>
                <a:spcPts val="0"/>
              </a:spcBef>
              <a:buNone/>
            </a:pPr>
            <a:r>
              <a:rPr lang="en-US" sz="2000" dirty="0">
                <a:solidFill>
                  <a:srgbClr val="663300"/>
                </a:solidFill>
                <a:latin typeface="Cambria" pitchFamily="18" charset="0"/>
                <a:ea typeface="Verdana" pitchFamily="34" charset="0"/>
                <a:cs typeface="Verdana" pitchFamily="34" charset="0"/>
              </a:rPr>
              <a:t>	Amazed, and then with a sleepy pirouette</a:t>
            </a:r>
          </a:p>
          <a:p>
            <a:pPr marL="0" lvl="2" indent="0" defTabSz="457200">
              <a:spcBef>
                <a:spcPts val="0"/>
              </a:spcBef>
              <a:spcAft>
                <a:spcPts val="900"/>
              </a:spcAft>
              <a:buNone/>
            </a:pPr>
            <a:r>
              <a:rPr lang="en-US" sz="2000" dirty="0">
                <a:solidFill>
                  <a:srgbClr val="663300"/>
                </a:solidFill>
                <a:latin typeface="Cambria" pitchFamily="18" charset="0"/>
                <a:ea typeface="Verdana" pitchFamily="34" charset="0"/>
                <a:cs typeface="Verdana" pitchFamily="34" charset="0"/>
              </a:rPr>
              <a:t>Went dancing slowly down to the fountain-quiet square.</a:t>
            </a:r>
          </a:p>
          <a:p>
            <a:pPr marL="0" lvl="2" indent="0" defTabSz="457200">
              <a:spcBef>
                <a:spcPts val="0"/>
              </a:spcBef>
              <a:buNone/>
            </a:pPr>
            <a:r>
              <a:rPr lang="en-US" sz="2000" dirty="0">
                <a:solidFill>
                  <a:srgbClr val="663300"/>
                </a:solidFill>
                <a:latin typeface="Cambria" pitchFamily="18" charset="0"/>
                <a:ea typeface="Verdana" pitchFamily="34" charset="0"/>
                <a:cs typeface="Verdana" pitchFamily="34" charset="0"/>
              </a:rPr>
              <a:t>		Nothing upon her face</a:t>
            </a:r>
          </a:p>
          <a:p>
            <a:pPr marL="0" lvl="2" indent="0" defTabSz="457200">
              <a:spcBef>
                <a:spcPts val="0"/>
              </a:spcBef>
              <a:buNone/>
            </a:pPr>
            <a:r>
              <a:rPr lang="en-US" sz="2000" dirty="0">
                <a:solidFill>
                  <a:srgbClr val="663300"/>
                </a:solidFill>
                <a:latin typeface="Cambria" pitchFamily="18" charset="0"/>
                <a:ea typeface="Verdana" pitchFamily="34" charset="0"/>
                <a:cs typeface="Verdana" pitchFamily="34" charset="0"/>
              </a:rPr>
              <a:t>But some impersonal loneliness,—not then a girl,</a:t>
            </a:r>
          </a:p>
          <a:p>
            <a:pPr marL="0" lvl="2" indent="0" defTabSz="457200">
              <a:spcBef>
                <a:spcPts val="0"/>
              </a:spcBef>
              <a:buNone/>
            </a:pPr>
            <a:r>
              <a:rPr lang="en-US" sz="2000" dirty="0">
                <a:solidFill>
                  <a:srgbClr val="663300"/>
                </a:solidFill>
                <a:latin typeface="Cambria" pitchFamily="18" charset="0"/>
                <a:ea typeface="Verdana" pitchFamily="34" charset="0"/>
                <a:cs typeface="Verdana" pitchFamily="34" charset="0"/>
              </a:rPr>
              <a:t>	But as it were a reverie of the place,</a:t>
            </a:r>
          </a:p>
          <a:p>
            <a:pPr marL="0" lvl="2" indent="0" defTabSz="457200">
              <a:spcBef>
                <a:spcPts val="0"/>
              </a:spcBef>
              <a:spcAft>
                <a:spcPts val="900"/>
              </a:spcAft>
              <a:buNone/>
            </a:pPr>
            <a:r>
              <a:rPr lang="en-US" sz="2000" dirty="0">
                <a:solidFill>
                  <a:srgbClr val="663300"/>
                </a:solidFill>
                <a:latin typeface="Cambria" pitchFamily="18" charset="0"/>
                <a:ea typeface="Verdana" pitchFamily="34" charset="0"/>
                <a:cs typeface="Verdana" pitchFamily="34" charset="0"/>
              </a:rPr>
              <a:t>		A called-for falling glide and whirl;</a:t>
            </a:r>
          </a:p>
          <a:p>
            <a:pPr marL="0" lvl="2" indent="0" defTabSz="457200">
              <a:spcBef>
                <a:spcPts val="0"/>
              </a:spcBef>
              <a:buNone/>
            </a:pPr>
            <a:r>
              <a:rPr lang="en-US" sz="2000" dirty="0">
                <a:solidFill>
                  <a:srgbClr val="663300"/>
                </a:solidFill>
                <a:latin typeface="Cambria" pitchFamily="18" charset="0"/>
                <a:ea typeface="Verdana" pitchFamily="34" charset="0"/>
                <a:cs typeface="Verdana" pitchFamily="34" charset="0"/>
              </a:rPr>
              <a:t>	As when a leaf, petal, or thin chip</a:t>
            </a:r>
          </a:p>
          <a:p>
            <a:pPr marL="0" lvl="2" indent="0" defTabSz="457200">
              <a:spcBef>
                <a:spcPts val="0"/>
              </a:spcBef>
              <a:buNone/>
            </a:pPr>
            <a:r>
              <a:rPr lang="en-US" sz="2000" dirty="0">
                <a:solidFill>
                  <a:srgbClr val="663300"/>
                </a:solidFill>
                <a:latin typeface="Cambria" pitchFamily="18" charset="0"/>
                <a:ea typeface="Verdana" pitchFamily="34" charset="0"/>
                <a:cs typeface="Verdana" pitchFamily="34" charset="0"/>
              </a:rPr>
              <a:t>Is drawn to the falls of a pool and, circling a moment above it,</a:t>
            </a:r>
          </a:p>
          <a:p>
            <a:pPr marL="0" lvl="2" indent="0" defTabSz="457200">
              <a:spcBef>
                <a:spcPts val="0"/>
              </a:spcBef>
              <a:buNone/>
            </a:pPr>
            <a:r>
              <a:rPr lang="en-US" sz="2000" dirty="0">
                <a:solidFill>
                  <a:srgbClr val="663300"/>
                </a:solidFill>
                <a:latin typeface="Cambria" pitchFamily="18" charset="0"/>
                <a:ea typeface="Verdana" pitchFamily="34" charset="0"/>
                <a:cs typeface="Verdana" pitchFamily="34" charset="0"/>
              </a:rPr>
              <a:t>		Rides on over the lip—</a:t>
            </a:r>
          </a:p>
          <a:p>
            <a:pPr marL="0" lvl="2" indent="0" defTabSz="457200">
              <a:spcBef>
                <a:spcPts val="0"/>
              </a:spcBef>
              <a:buNone/>
            </a:pPr>
            <a:r>
              <a:rPr lang="en-US" sz="2000" dirty="0">
                <a:solidFill>
                  <a:srgbClr val="663300"/>
                </a:solidFill>
                <a:latin typeface="Cambria" pitchFamily="18" charset="0"/>
                <a:ea typeface="Verdana" pitchFamily="34" charset="0"/>
                <a:cs typeface="Verdana" pitchFamily="34" charset="0"/>
              </a:rPr>
              <a:t>	Perfectly beautiful, perfectly ignorant of it.</a:t>
            </a:r>
          </a:p>
          <a:p>
            <a:pPr marL="0" lvl="2" indent="0" algn="r" defTabSz="457200">
              <a:spcBef>
                <a:spcPts val="0"/>
              </a:spcBef>
              <a:buNone/>
            </a:pPr>
            <a:endParaRPr lang="en-US" sz="1800" dirty="0">
              <a:solidFill>
                <a:srgbClr val="663300"/>
              </a:solidFill>
              <a:latin typeface="Cambria" pitchFamily="18" charset="0"/>
              <a:ea typeface="Verdana" pitchFamily="34" charset="0"/>
              <a:cs typeface="Verdana" pitchFamily="34" charset="0"/>
            </a:endParaRPr>
          </a:p>
          <a:p>
            <a:pPr marL="0" lvl="2" indent="0" algn="r" defTabSz="457200">
              <a:spcBef>
                <a:spcPts val="0"/>
              </a:spcBef>
              <a:buNone/>
            </a:pPr>
            <a:r>
              <a:rPr lang="en-US" sz="1800" dirty="0">
                <a:solidFill>
                  <a:srgbClr val="663300"/>
                </a:solidFill>
                <a:latin typeface="Cambria" pitchFamily="18" charset="0"/>
                <a:ea typeface="Verdana" pitchFamily="34" charset="0"/>
                <a:cs typeface="Verdana" pitchFamily="34" charset="0"/>
              </a:rPr>
              <a:t>—Richard Wilbur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81200" y="990600"/>
            <a:ext cx="8229600" cy="5410200"/>
          </a:xfrm>
        </p:spPr>
        <p:txBody>
          <a:bodyPr>
            <a:normAutofit/>
          </a:bodyPr>
          <a:lstStyle/>
          <a:p>
            <a:pPr>
              <a:buNone/>
            </a:pPr>
            <a:r>
              <a:rPr lang="en-US" b="1" dirty="0">
                <a:solidFill>
                  <a:srgbClr val="FF9900"/>
                </a:solidFill>
                <a:latin typeface="Verdana" pitchFamily="34" charset="0"/>
                <a:ea typeface="Verdana" pitchFamily="34" charset="0"/>
                <a:cs typeface="Verdana" pitchFamily="34" charset="0"/>
              </a:rPr>
              <a:t>DISCUSS</a:t>
            </a:r>
            <a:r>
              <a:rPr lang="en-US" dirty="0">
                <a:solidFill>
                  <a:srgbClr val="FF9900"/>
                </a:solidFill>
                <a:latin typeface="Verdana" pitchFamily="34" charset="0"/>
                <a:ea typeface="Verdana" pitchFamily="34" charset="0"/>
                <a:cs typeface="Verdana" pitchFamily="34" charset="0"/>
              </a:rPr>
              <a:t>:</a:t>
            </a:r>
          </a:p>
          <a:p>
            <a:pPr marL="514350" indent="-514350">
              <a:spcAft>
                <a:spcPts val="1200"/>
              </a:spcAft>
              <a:buClr>
                <a:schemeClr val="tx1">
                  <a:lumMod val="95000"/>
                  <a:lumOff val="5000"/>
                </a:schemeClr>
              </a:buClr>
              <a:buFont typeface="+mj-lt"/>
              <a:buAutoNum type="arabicPeriod"/>
            </a:pPr>
            <a:r>
              <a:rPr lang="en-US" dirty="0">
                <a:solidFill>
                  <a:srgbClr val="663300"/>
                </a:solidFill>
                <a:latin typeface="Verdana" pitchFamily="34" charset="0"/>
                <a:ea typeface="Verdana" pitchFamily="34" charset="0"/>
                <a:cs typeface="Verdana" pitchFamily="34" charset="0"/>
              </a:rPr>
              <a:t>What is the speaker’s attitude toward the woman he describes? List the images, diction, and details that support your position.</a:t>
            </a:r>
          </a:p>
          <a:p>
            <a:pPr marL="514350" indent="-514350">
              <a:spcAft>
                <a:spcPts val="1200"/>
              </a:spcAft>
              <a:buClr>
                <a:schemeClr val="tx1">
                  <a:lumMod val="95000"/>
                  <a:lumOff val="5000"/>
                </a:schemeClr>
              </a:buClr>
              <a:buFont typeface="+mj-lt"/>
              <a:buAutoNum type="arabicPeriod"/>
            </a:pPr>
            <a:r>
              <a:rPr lang="en-US" dirty="0">
                <a:solidFill>
                  <a:srgbClr val="663300"/>
                </a:solidFill>
                <a:latin typeface="Verdana" pitchFamily="34" charset="0"/>
                <a:ea typeface="Verdana" pitchFamily="34" charset="0"/>
                <a:cs typeface="Verdana" pitchFamily="34" charset="0"/>
              </a:rPr>
              <a:t>Consider the last line of the poem. How does the repetition of the syntactical structure (adverb adjective, adverb adjective) support the tone of the poem?</a:t>
            </a:r>
          </a:p>
          <a:p>
            <a:pPr>
              <a:buNone/>
            </a:pPr>
            <a:r>
              <a:rPr lang="en-US" b="1" dirty="0">
                <a:solidFill>
                  <a:srgbClr val="FF9900"/>
                </a:solidFill>
                <a:latin typeface="Verdana" pitchFamily="34" charset="0"/>
                <a:ea typeface="Verdana" pitchFamily="34" charset="0"/>
                <a:cs typeface="Verdana" pitchFamily="34" charset="0"/>
              </a:rPr>
              <a:t>APPLY</a:t>
            </a:r>
            <a:r>
              <a:rPr lang="en-US" dirty="0">
                <a:solidFill>
                  <a:srgbClr val="FF9900"/>
                </a:solidFill>
                <a:latin typeface="Verdana" pitchFamily="34" charset="0"/>
                <a:ea typeface="Verdana" pitchFamily="34" charset="0"/>
                <a:cs typeface="Verdana" pitchFamily="34" charset="0"/>
              </a:rPr>
              <a:t>:</a:t>
            </a:r>
          </a:p>
          <a:p>
            <a:pPr marL="0" indent="0">
              <a:buNone/>
            </a:pPr>
            <a:r>
              <a:rPr lang="en-US" dirty="0">
                <a:solidFill>
                  <a:srgbClr val="663300"/>
                </a:solidFill>
                <a:latin typeface="Verdana" pitchFamily="34" charset="0"/>
                <a:ea typeface="Verdana" pitchFamily="34" charset="0"/>
                <a:cs typeface="Verdana" pitchFamily="34" charset="0"/>
              </a:rPr>
              <a:t>Using Wilbur’s poem as a model, write a sentence which expresses stunned admiration for a stranger. Use repetition of a syntactical structure to create your tone. </a:t>
            </a:r>
          </a:p>
        </p:txBody>
      </p:sp>
      <p:sp>
        <p:nvSpPr>
          <p:cNvPr id="2" name="Title 1"/>
          <p:cNvSpPr>
            <a:spLocks noGrp="1"/>
          </p:cNvSpPr>
          <p:nvPr>
            <p:ph type="title"/>
          </p:nvPr>
        </p:nvSpPr>
        <p:spPr>
          <a:xfrm>
            <a:off x="1828800" y="304800"/>
            <a:ext cx="8686800" cy="533400"/>
          </a:xfrm>
        </p:spPr>
        <p:txBody>
          <a:bodyPr>
            <a:normAutofit/>
          </a:bodyPr>
          <a:lstStyle/>
          <a:p>
            <a:r>
              <a:rPr lang="en-US" sz="1800" dirty="0">
                <a:solidFill>
                  <a:srgbClr val="663300"/>
                </a:solidFill>
                <a:latin typeface="Cambria" pitchFamily="18" charset="0"/>
                <a:ea typeface="Verdana" pitchFamily="34" charset="0"/>
                <a:cs typeface="Verdana" pitchFamily="34" charset="0"/>
              </a:rPr>
              <a:t>Voice Lesson 7 (continued)</a:t>
            </a:r>
          </a:p>
        </p:txBody>
      </p:sp>
      <p:sp>
        <p:nvSpPr>
          <p:cNvPr id="4" name="Rounded Rectangle 3"/>
          <p:cNvSpPr/>
          <p:nvPr/>
        </p:nvSpPr>
        <p:spPr>
          <a:xfrm>
            <a:off x="4953000" y="1371600"/>
            <a:ext cx="1295400" cy="381000"/>
          </a:xfrm>
          <a:prstGeom prst="roundRect">
            <a:avLst/>
          </a:prstGeom>
          <a:no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429000" y="1752600"/>
            <a:ext cx="1066800" cy="304800"/>
          </a:xfrm>
          <a:prstGeom prst="roundRect">
            <a:avLst/>
          </a:prstGeom>
          <a:noFill/>
          <a:ln>
            <a:solidFill>
              <a:srgbClr val="CC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4495800" y="1752600"/>
            <a:ext cx="838200" cy="304800"/>
          </a:xfrm>
          <a:prstGeom prst="roundRect">
            <a:avLst/>
          </a:prstGeom>
          <a:noFill/>
          <a:ln>
            <a:solidFill>
              <a:srgbClr val="CC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5873496" y="1676400"/>
            <a:ext cx="838200" cy="342900"/>
          </a:xfrm>
          <a:prstGeom prst="roundRect">
            <a:avLst/>
          </a:prstGeom>
          <a:noFill/>
          <a:ln>
            <a:solidFill>
              <a:srgbClr val="CC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2971800" y="2472000"/>
            <a:ext cx="1371600" cy="347400"/>
          </a:xfrm>
          <a:prstGeom prst="roundRect">
            <a:avLst/>
          </a:prstGeom>
          <a:noFill/>
          <a:ln>
            <a:solidFill>
              <a:srgbClr val="CC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5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1" presetClass="entr" presetSubtype="1"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heel(1)">
                                      <p:cBhvr>
                                        <p:cTn id="23" dur="20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21" presetClass="entr" presetSubtype="1"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heel(1)">
                                      <p:cBhvr>
                                        <p:cTn id="28" dur="2000"/>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21" presetClass="entr" presetSubtype="1"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heel(1)">
                                      <p:cBhvr>
                                        <p:cTn id="33" dur="2000"/>
                                        <p:tgtEl>
                                          <p:spTgt spid="7"/>
                                        </p:tgtEl>
                                      </p:cBhvr>
                                    </p:animEffect>
                                  </p:childTnLst>
                                </p:cTn>
                              </p:par>
                            </p:childTnLst>
                          </p:cTn>
                        </p:par>
                      </p:childTnLst>
                    </p:cTn>
                  </p:par>
                  <p:par>
                    <p:cTn id="34" fill="hold">
                      <p:stCondLst>
                        <p:cond delay="indefinite"/>
                      </p:stCondLst>
                      <p:childTnLst>
                        <p:par>
                          <p:cTn id="35" fill="hold">
                            <p:stCondLst>
                              <p:cond delay="0"/>
                            </p:stCondLst>
                            <p:childTnLst>
                              <p:par>
                                <p:cTn id="36" presetID="21" presetClass="entr" presetSubtype="1" fill="hold" grpId="0" nodeType="click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wheel(1)">
                                      <p:cBhvr>
                                        <p:cTn id="38" dur="2000"/>
                                        <p:tgtEl>
                                          <p:spTgt spid="5"/>
                                        </p:tgtEl>
                                      </p:cBhvr>
                                    </p:animEffect>
                                  </p:childTnLst>
                                </p:cTn>
                              </p:par>
                            </p:childTnLst>
                          </p:cTn>
                        </p:par>
                      </p:childTnLst>
                    </p:cTn>
                  </p:par>
                  <p:par>
                    <p:cTn id="39" fill="hold">
                      <p:stCondLst>
                        <p:cond delay="indefinite"/>
                      </p:stCondLst>
                      <p:childTnLst>
                        <p:par>
                          <p:cTn id="40" fill="hold">
                            <p:stCondLst>
                              <p:cond delay="0"/>
                            </p:stCondLst>
                            <p:childTnLst>
                              <p:par>
                                <p:cTn id="41" presetID="21" presetClass="entr" presetSubtype="1" fill="hold" grpId="0" nodeType="click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heel(1)">
                                      <p:cBhvr>
                                        <p:cTn id="43" dur="2000"/>
                                        <p:tgtEl>
                                          <p:spTgt spid="8"/>
                                        </p:tgtEl>
                                      </p:cBhvr>
                                    </p:animEffect>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nodeType="clickEffect">
                                  <p:stCondLst>
                                    <p:cond delay="0"/>
                                  </p:stCondLst>
                                  <p:childTnLst>
                                    <p:set>
                                      <p:cBhvr>
                                        <p:cTn id="47" dur="1" fill="hold">
                                          <p:stCondLst>
                                            <p:cond delay="0"/>
                                          </p:stCondLst>
                                        </p:cTn>
                                        <p:tgtEl>
                                          <p:spTgt spid="3">
                                            <p:txEl>
                                              <p:pRg st="3" end="3"/>
                                            </p:txEl>
                                          </p:spTgt>
                                        </p:tgtEl>
                                        <p:attrNameLst>
                                          <p:attrName>style.visibility</p:attrName>
                                        </p:attrNameLst>
                                      </p:cBhvr>
                                      <p:to>
                                        <p:strVal val="visible"/>
                                      </p:to>
                                    </p:set>
                                    <p:anim calcmode="lin" valueType="num">
                                      <p:cBhvr additive="base">
                                        <p:cTn id="4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3">
                                            <p:txEl>
                                              <p:pRg st="4" end="4"/>
                                            </p:txEl>
                                          </p:spTgt>
                                        </p:tgtEl>
                                        <p:attrNameLst>
                                          <p:attrName>style.visibility</p:attrName>
                                        </p:attrNameLst>
                                      </p:cBhvr>
                                      <p:to>
                                        <p:strVal val="visible"/>
                                      </p:to>
                                    </p:set>
                                    <p:animEffect transition="in" filter="fade">
                                      <p:cBhvr>
                                        <p:cTn id="54"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724400" y="4876800"/>
            <a:ext cx="2061590" cy="369332"/>
          </a:xfrm>
          <a:prstGeom prst="rect">
            <a:avLst/>
          </a:prstGeom>
          <a:noFill/>
        </p:spPr>
        <p:txBody>
          <a:bodyPr wrap="none" rtlCol="0">
            <a:spAutoFit/>
          </a:bodyPr>
          <a:lstStyle/>
          <a:p>
            <a:r>
              <a:rPr lang="en-US" i="1" dirty="0">
                <a:solidFill>
                  <a:srgbClr val="CC3300"/>
                </a:solidFill>
                <a:latin typeface="Cambria" pitchFamily="18" charset="0"/>
              </a:rPr>
              <a:t>…classroom magic!</a:t>
            </a:r>
          </a:p>
        </p:txBody>
      </p:sp>
      <p:sp>
        <p:nvSpPr>
          <p:cNvPr id="6" name="Title 5">
            <a:extLst>
              <a:ext uri="{FF2B5EF4-FFF2-40B4-BE49-F238E27FC236}">
                <a16:creationId xmlns:a16="http://schemas.microsoft.com/office/drawing/2014/main" id="{DDB9ECBF-AE5C-4A4A-924D-1D8E1846CB6C}"/>
              </a:ext>
            </a:extLst>
          </p:cNvPr>
          <p:cNvSpPr>
            <a:spLocks noGrp="1"/>
          </p:cNvSpPr>
          <p:nvPr>
            <p:ph type="ctrTitle"/>
          </p:nvPr>
        </p:nvSpPr>
        <p:spPr/>
        <p:txBody>
          <a:bodyPr/>
          <a:lstStyle/>
          <a:p>
            <a:endParaRPr lang="en-US"/>
          </a:p>
        </p:txBody>
      </p:sp>
      <p:sp>
        <p:nvSpPr>
          <p:cNvPr id="8" name="Subtitle 7">
            <a:extLst>
              <a:ext uri="{FF2B5EF4-FFF2-40B4-BE49-F238E27FC236}">
                <a16:creationId xmlns:a16="http://schemas.microsoft.com/office/drawing/2014/main" id="{7F517902-7ED9-4C46-9BF7-72C90EBC9F62}"/>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15456767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scene3d>
              <a:camera prst="orthographicFront"/>
              <a:lightRig rig="threePt" dir="t"/>
            </a:scene3d>
            <a:sp3d extrusionH="57150">
              <a:bevelT w="38100" h="38100"/>
            </a:sp3d>
          </a:bodyPr>
          <a:lstStyle/>
          <a:p>
            <a:r>
              <a:rPr lang="en-US" b="1" dirty="0">
                <a:solidFill>
                  <a:srgbClr val="FF0000"/>
                </a:solidFill>
                <a:effectLst>
                  <a:outerShdw blurRad="50800" dist="38100" dir="2700000" algn="tl" rotWithShape="0">
                    <a:prstClr val="black">
                      <a:alpha val="40000"/>
                    </a:prstClr>
                  </a:outerShdw>
                </a:effectLst>
                <a:latin typeface="Cambria" panose="02040503050406030204" pitchFamily="18" charset="0"/>
              </a:rPr>
              <a:t>VOICE LESSONS</a:t>
            </a:r>
          </a:p>
        </p:txBody>
      </p:sp>
      <p:sp>
        <p:nvSpPr>
          <p:cNvPr id="3" name="Subtitle 2"/>
          <p:cNvSpPr>
            <a:spLocks noGrp="1"/>
          </p:cNvSpPr>
          <p:nvPr>
            <p:ph type="subTitle" idx="1"/>
          </p:nvPr>
        </p:nvSpPr>
        <p:spPr/>
        <p:txBody>
          <a:bodyPr>
            <a:normAutofit/>
          </a:bodyPr>
          <a:lstStyle/>
          <a:p>
            <a:r>
              <a:rPr lang="en-US" sz="3600" dirty="0"/>
              <a:t>A Four-step Teaching Strategy</a:t>
            </a:r>
          </a:p>
        </p:txBody>
      </p:sp>
    </p:spTree>
    <p:extLst>
      <p:ext uri="{BB962C8B-B14F-4D97-AF65-F5344CB8AC3E}">
        <p14:creationId xmlns:p14="http://schemas.microsoft.com/office/powerpoint/2010/main" val="1105087961"/>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p:stCondLst>
                              <p:cond delay="1000"/>
                            </p:stCondLst>
                            <p:childTnLst>
                              <p:par>
                                <p:cTn id="9" presetID="10" presetClass="entr" presetSubtype="0" fill="hold" grpId="0" nodeType="afterEffect">
                                  <p:stCondLst>
                                    <p:cond delay="10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1872" y="365760"/>
            <a:ext cx="2598928" cy="1325562"/>
          </a:xfrm>
        </p:spPr>
        <p:txBody>
          <a:bodyPr>
            <a:normAutofit/>
          </a:bodyPr>
          <a:lstStyle/>
          <a:p>
            <a:r>
              <a:rPr lang="en-US" sz="7200" dirty="0"/>
              <a:t>1</a:t>
            </a:r>
          </a:p>
        </p:txBody>
      </p:sp>
      <p:sp>
        <p:nvSpPr>
          <p:cNvPr id="3" name="Content Placeholder 2"/>
          <p:cNvSpPr>
            <a:spLocks noGrp="1"/>
          </p:cNvSpPr>
          <p:nvPr>
            <p:ph idx="1"/>
          </p:nvPr>
        </p:nvSpPr>
        <p:spPr>
          <a:xfrm>
            <a:off x="1414272" y="2379484"/>
            <a:ext cx="8595360" cy="998715"/>
          </a:xfrm>
        </p:spPr>
        <p:txBody>
          <a:bodyPr>
            <a:normAutofit/>
          </a:bodyPr>
          <a:lstStyle/>
          <a:p>
            <a:pPr marL="0" indent="0">
              <a:buNone/>
            </a:pPr>
            <a:r>
              <a:rPr lang="en-US" sz="2800" dirty="0">
                <a:solidFill>
                  <a:srgbClr val="002060"/>
                </a:solidFill>
              </a:rPr>
              <a:t>Teacher presentation</a:t>
            </a:r>
          </a:p>
        </p:txBody>
      </p:sp>
      <p:sp>
        <p:nvSpPr>
          <p:cNvPr id="4" name="Content Placeholder 2"/>
          <p:cNvSpPr txBox="1">
            <a:spLocks/>
          </p:cNvSpPr>
          <p:nvPr/>
        </p:nvSpPr>
        <p:spPr>
          <a:xfrm>
            <a:off x="1414272" y="3625704"/>
            <a:ext cx="8595360" cy="1531088"/>
          </a:xfrm>
          <a:prstGeom prst="rect">
            <a:avLst/>
          </a:prstGeom>
        </p:spPr>
        <p:txBody>
          <a:bodyPr vert="horz" lIns="91440" tIns="45720" rIns="91440" bIns="45720" rtlCol="0">
            <a:normAutofit fontScale="92500" lnSpcReduction="10000"/>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pPr marL="0" indent="0">
              <a:buNone/>
            </a:pPr>
            <a:r>
              <a:rPr lang="en-US" sz="2800" dirty="0">
                <a:solidFill>
                  <a:srgbClr val="002060"/>
                </a:solidFill>
              </a:rPr>
              <a:t>Student pairs or groups </a:t>
            </a:r>
          </a:p>
          <a:p>
            <a:pPr marL="457200"/>
            <a:r>
              <a:rPr lang="en-US" sz="2800" dirty="0">
                <a:solidFill>
                  <a:srgbClr val="002060"/>
                </a:solidFill>
              </a:rPr>
              <a:t>respond to two questions </a:t>
            </a:r>
          </a:p>
          <a:p>
            <a:pPr marL="457200"/>
            <a:r>
              <a:rPr lang="en-US" sz="2800" dirty="0">
                <a:solidFill>
                  <a:srgbClr val="002060"/>
                </a:solidFill>
              </a:rPr>
              <a:t>complete the application.</a:t>
            </a:r>
          </a:p>
        </p:txBody>
      </p:sp>
    </p:spTree>
    <p:extLst>
      <p:ext uri="{BB962C8B-B14F-4D97-AF65-F5344CB8AC3E}">
        <p14:creationId xmlns:p14="http://schemas.microsoft.com/office/powerpoint/2010/main" val="4082852115"/>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left)">
                                      <p:cBhvr>
                                        <p:cTn id="11" dur="1500"/>
                                        <p:tgtEl>
                                          <p:spTgt spid="3">
                                            <p:txEl>
                                              <p:pRg st="0" end="0"/>
                                            </p:txEl>
                                          </p:spTgt>
                                        </p:tgtEl>
                                      </p:cBhvr>
                                    </p:animEffect>
                                  </p:childTnLst>
                                </p:cTn>
                              </p:par>
                            </p:childTnLst>
                          </p:cTn>
                        </p:par>
                        <p:par>
                          <p:cTn id="12" fill="hold">
                            <p:stCondLst>
                              <p:cond delay="20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1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1872" y="365760"/>
            <a:ext cx="2598928" cy="1325562"/>
          </a:xfrm>
        </p:spPr>
        <p:txBody>
          <a:bodyPr>
            <a:normAutofit/>
          </a:bodyPr>
          <a:lstStyle/>
          <a:p>
            <a:r>
              <a:rPr lang="en-US" sz="7200" dirty="0">
                <a:solidFill>
                  <a:srgbClr val="660066"/>
                </a:solidFill>
              </a:rPr>
              <a:t>2</a:t>
            </a:r>
          </a:p>
        </p:txBody>
      </p:sp>
      <p:sp>
        <p:nvSpPr>
          <p:cNvPr id="3" name="Content Placeholder 2"/>
          <p:cNvSpPr>
            <a:spLocks noGrp="1"/>
          </p:cNvSpPr>
          <p:nvPr>
            <p:ph idx="1"/>
          </p:nvPr>
        </p:nvSpPr>
        <p:spPr>
          <a:xfrm>
            <a:off x="1414272" y="2379484"/>
            <a:ext cx="8595360" cy="998715"/>
          </a:xfrm>
        </p:spPr>
        <p:txBody>
          <a:bodyPr>
            <a:normAutofit/>
          </a:bodyPr>
          <a:lstStyle/>
          <a:p>
            <a:pPr marL="0" indent="0">
              <a:buNone/>
            </a:pPr>
            <a:r>
              <a:rPr lang="en-US" sz="2800" dirty="0">
                <a:solidFill>
                  <a:schemeClr val="accent5">
                    <a:lumMod val="75000"/>
                  </a:schemeClr>
                </a:solidFill>
              </a:rPr>
              <a:t>Student group presentation</a:t>
            </a:r>
          </a:p>
        </p:txBody>
      </p:sp>
      <p:sp>
        <p:nvSpPr>
          <p:cNvPr id="5" name="Content Placeholder 2"/>
          <p:cNvSpPr txBox="1">
            <a:spLocks/>
          </p:cNvSpPr>
          <p:nvPr/>
        </p:nvSpPr>
        <p:spPr>
          <a:xfrm>
            <a:off x="1414272" y="3625704"/>
            <a:ext cx="8595360" cy="1531088"/>
          </a:xfrm>
          <a:prstGeom prst="rect">
            <a:avLst/>
          </a:prstGeom>
        </p:spPr>
        <p:txBody>
          <a:bodyPr vert="horz" lIns="91440" tIns="45720" rIns="91440" bIns="45720" rtlCol="0">
            <a:normAutofit fontScale="92500" lnSpcReduction="10000"/>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pPr marL="0" indent="0">
              <a:buNone/>
            </a:pPr>
            <a:r>
              <a:rPr lang="en-US" sz="2800" dirty="0">
                <a:solidFill>
                  <a:srgbClr val="002060"/>
                </a:solidFill>
              </a:rPr>
              <a:t>Student pairs or groups </a:t>
            </a:r>
          </a:p>
          <a:p>
            <a:pPr marL="457200"/>
            <a:r>
              <a:rPr lang="en-US" sz="2800" dirty="0">
                <a:solidFill>
                  <a:srgbClr val="002060"/>
                </a:solidFill>
              </a:rPr>
              <a:t>respond to two questions </a:t>
            </a:r>
          </a:p>
          <a:p>
            <a:pPr marL="457200"/>
            <a:r>
              <a:rPr lang="en-US" sz="2800" dirty="0">
                <a:solidFill>
                  <a:srgbClr val="002060"/>
                </a:solidFill>
              </a:rPr>
              <a:t>complete the application.</a:t>
            </a:r>
          </a:p>
        </p:txBody>
      </p:sp>
    </p:spTree>
    <p:extLst>
      <p:ext uri="{BB962C8B-B14F-4D97-AF65-F5344CB8AC3E}">
        <p14:creationId xmlns:p14="http://schemas.microsoft.com/office/powerpoint/2010/main" val="1330174496"/>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left)">
                                      <p:cBhvr>
                                        <p:cTn id="11" dur="1500"/>
                                        <p:tgtEl>
                                          <p:spTgt spid="3">
                                            <p:txEl>
                                              <p:pRg st="0" end="0"/>
                                            </p:txEl>
                                          </p:spTgt>
                                        </p:tgtEl>
                                      </p:cBhvr>
                                    </p:animEffect>
                                  </p:childTnLst>
                                </p:cTn>
                              </p:par>
                            </p:childTnLst>
                          </p:cTn>
                        </p:par>
                        <p:par>
                          <p:cTn id="12" fill="hold">
                            <p:stCondLst>
                              <p:cond delay="20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1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1872" y="429260"/>
            <a:ext cx="2598928" cy="1325562"/>
          </a:xfrm>
        </p:spPr>
        <p:txBody>
          <a:bodyPr>
            <a:normAutofit/>
          </a:bodyPr>
          <a:lstStyle/>
          <a:p>
            <a:r>
              <a:rPr lang="en-US" sz="7200" dirty="0">
                <a:solidFill>
                  <a:schemeClr val="accent6">
                    <a:lumMod val="75000"/>
                  </a:schemeClr>
                </a:solidFill>
              </a:rPr>
              <a:t>3</a:t>
            </a:r>
          </a:p>
        </p:txBody>
      </p:sp>
      <p:sp>
        <p:nvSpPr>
          <p:cNvPr id="3" name="Content Placeholder 2"/>
          <p:cNvSpPr>
            <a:spLocks noGrp="1"/>
          </p:cNvSpPr>
          <p:nvPr>
            <p:ph idx="1"/>
          </p:nvPr>
        </p:nvSpPr>
        <p:spPr>
          <a:xfrm>
            <a:off x="1261872" y="2159001"/>
            <a:ext cx="8595360" cy="1028700"/>
          </a:xfrm>
        </p:spPr>
        <p:txBody>
          <a:bodyPr>
            <a:normAutofit/>
          </a:bodyPr>
          <a:lstStyle/>
          <a:p>
            <a:pPr marL="0" indent="0">
              <a:buNone/>
            </a:pPr>
            <a:r>
              <a:rPr lang="en-US" sz="2800" dirty="0">
                <a:solidFill>
                  <a:schemeClr val="accent6">
                    <a:lumMod val="75000"/>
                  </a:schemeClr>
                </a:solidFill>
              </a:rPr>
              <a:t>Student group preparation of two questions and an application</a:t>
            </a:r>
          </a:p>
        </p:txBody>
      </p:sp>
      <p:sp>
        <p:nvSpPr>
          <p:cNvPr id="5" name="Content Placeholder 2"/>
          <p:cNvSpPr txBox="1">
            <a:spLocks/>
          </p:cNvSpPr>
          <p:nvPr/>
        </p:nvSpPr>
        <p:spPr>
          <a:xfrm>
            <a:off x="1261872" y="3591880"/>
            <a:ext cx="8595360" cy="1042284"/>
          </a:xfrm>
          <a:prstGeom prst="rect">
            <a:avLst/>
          </a:prstGeom>
        </p:spPr>
        <p:txBody>
          <a:bodyPr vert="horz" lIns="91440" tIns="45720" rIns="91440" bIns="45720" rtlCol="0">
            <a:norm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pPr marL="0" indent="0">
              <a:buNone/>
            </a:pPr>
            <a:r>
              <a:rPr lang="en-US" sz="2800" dirty="0">
                <a:solidFill>
                  <a:schemeClr val="accent6">
                    <a:lumMod val="75000"/>
                  </a:schemeClr>
                </a:solidFill>
              </a:rPr>
              <a:t>Student group presentation </a:t>
            </a:r>
          </a:p>
        </p:txBody>
      </p:sp>
      <p:sp>
        <p:nvSpPr>
          <p:cNvPr id="6" name="Content Placeholder 2"/>
          <p:cNvSpPr txBox="1">
            <a:spLocks/>
          </p:cNvSpPr>
          <p:nvPr/>
        </p:nvSpPr>
        <p:spPr>
          <a:xfrm>
            <a:off x="1261872" y="4634164"/>
            <a:ext cx="8595360" cy="1531088"/>
          </a:xfrm>
          <a:prstGeom prst="rect">
            <a:avLst/>
          </a:prstGeom>
        </p:spPr>
        <p:txBody>
          <a:bodyPr vert="horz" lIns="91440" tIns="45720" rIns="91440" bIns="45720" rtlCol="0">
            <a:normAutofit fontScale="92500" lnSpcReduction="10000"/>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pPr marL="0" indent="0">
              <a:buNone/>
            </a:pPr>
            <a:r>
              <a:rPr lang="en-US" sz="2800" dirty="0">
                <a:solidFill>
                  <a:srgbClr val="002060"/>
                </a:solidFill>
              </a:rPr>
              <a:t>Student pairs or groups </a:t>
            </a:r>
          </a:p>
          <a:p>
            <a:pPr marL="457200"/>
            <a:r>
              <a:rPr lang="en-US" sz="2800" dirty="0">
                <a:solidFill>
                  <a:srgbClr val="002060"/>
                </a:solidFill>
              </a:rPr>
              <a:t>respond to two questions </a:t>
            </a:r>
          </a:p>
          <a:p>
            <a:pPr marL="457200"/>
            <a:r>
              <a:rPr lang="en-US" sz="2800" dirty="0">
                <a:solidFill>
                  <a:srgbClr val="002060"/>
                </a:solidFill>
              </a:rPr>
              <a:t>complete the application.</a:t>
            </a:r>
          </a:p>
        </p:txBody>
      </p:sp>
    </p:spTree>
    <p:extLst>
      <p:ext uri="{BB962C8B-B14F-4D97-AF65-F5344CB8AC3E}">
        <p14:creationId xmlns:p14="http://schemas.microsoft.com/office/powerpoint/2010/main" val="4169004522"/>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10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p:stCondLst>
                              <p:cond delay="2000"/>
                            </p:stCondLst>
                            <p:childTnLst>
                              <p:par>
                                <p:cTn id="9" presetID="22" presetClass="entr" presetSubtype="8" fill="hold" grpId="0" nodeType="afterEffect">
                                  <p:stCondLst>
                                    <p:cond delay="10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left)">
                                      <p:cBhvr>
                                        <p:cTn id="11" dur="1000"/>
                                        <p:tgtEl>
                                          <p:spTgt spid="3">
                                            <p:txEl>
                                              <p:pRg st="0" end="0"/>
                                            </p:txEl>
                                          </p:spTgt>
                                        </p:tgtEl>
                                      </p:cBhvr>
                                    </p:animEffect>
                                  </p:childTnLst>
                                </p:cTn>
                              </p:par>
                            </p:childTnLst>
                          </p:cTn>
                        </p:par>
                        <p:par>
                          <p:cTn id="12" fill="hold">
                            <p:stCondLst>
                              <p:cond delay="4000"/>
                            </p:stCondLst>
                            <p:childTnLst>
                              <p:par>
                                <p:cTn id="13" presetID="22" presetClass="entr" presetSubtype="8" fill="hold" grpId="0" nodeType="afterEffect">
                                  <p:stCondLst>
                                    <p:cond delay="100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1000"/>
                                        <p:tgtEl>
                                          <p:spTgt spid="5"/>
                                        </p:tgtEl>
                                      </p:cBhvr>
                                    </p:animEffect>
                                  </p:childTnLst>
                                </p:cTn>
                              </p:par>
                            </p:childTnLst>
                          </p:cTn>
                        </p:par>
                        <p:par>
                          <p:cTn id="16" fill="hold">
                            <p:stCondLst>
                              <p:cond delay="6000"/>
                            </p:stCondLst>
                            <p:childTnLst>
                              <p:par>
                                <p:cTn id="17" presetID="22" presetClass="entr" presetSubtype="8" fill="hold" grpId="0" nodeType="afterEffect">
                                  <p:stCondLst>
                                    <p:cond delay="100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2972" y="10160"/>
            <a:ext cx="2598928" cy="1325562"/>
          </a:xfrm>
        </p:spPr>
        <p:txBody>
          <a:bodyPr>
            <a:normAutofit/>
          </a:bodyPr>
          <a:lstStyle/>
          <a:p>
            <a:r>
              <a:rPr lang="en-US" sz="7200" dirty="0">
                <a:solidFill>
                  <a:srgbClr val="800000"/>
                </a:solidFill>
              </a:rPr>
              <a:t>4</a:t>
            </a:r>
          </a:p>
        </p:txBody>
      </p:sp>
      <p:sp>
        <p:nvSpPr>
          <p:cNvPr id="3" name="Content Placeholder 2"/>
          <p:cNvSpPr>
            <a:spLocks noGrp="1"/>
          </p:cNvSpPr>
          <p:nvPr>
            <p:ph idx="1"/>
          </p:nvPr>
        </p:nvSpPr>
        <p:spPr>
          <a:xfrm>
            <a:off x="1172972" y="1739901"/>
            <a:ext cx="8595360" cy="634999"/>
          </a:xfrm>
        </p:spPr>
        <p:txBody>
          <a:bodyPr>
            <a:normAutofit fontScale="92500"/>
          </a:bodyPr>
          <a:lstStyle/>
          <a:p>
            <a:pPr marL="0" indent="0">
              <a:buNone/>
            </a:pPr>
            <a:r>
              <a:rPr lang="en-US" sz="2800" dirty="0">
                <a:solidFill>
                  <a:srgbClr val="800000"/>
                </a:solidFill>
              </a:rPr>
              <a:t>Student group selection of a passage and element</a:t>
            </a:r>
          </a:p>
        </p:txBody>
      </p:sp>
      <p:sp>
        <p:nvSpPr>
          <p:cNvPr id="6" name="Content Placeholder 2"/>
          <p:cNvSpPr txBox="1">
            <a:spLocks/>
          </p:cNvSpPr>
          <p:nvPr/>
        </p:nvSpPr>
        <p:spPr>
          <a:xfrm>
            <a:off x="1172972" y="2699681"/>
            <a:ext cx="8595360" cy="1028700"/>
          </a:xfrm>
          <a:prstGeom prst="rect">
            <a:avLst/>
          </a:prstGeom>
        </p:spPr>
        <p:txBody>
          <a:bodyPr vert="horz" lIns="91440" tIns="45720" rIns="91440" bIns="45720" rtlCol="0">
            <a:norm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pPr marL="0" indent="0">
              <a:buFont typeface="Arial" pitchFamily="34" charset="0"/>
              <a:buNone/>
            </a:pPr>
            <a:r>
              <a:rPr lang="en-US" sz="2800" dirty="0">
                <a:solidFill>
                  <a:schemeClr val="accent6">
                    <a:lumMod val="75000"/>
                  </a:schemeClr>
                </a:solidFill>
              </a:rPr>
              <a:t>Student group preparation of two questions and an application</a:t>
            </a:r>
          </a:p>
        </p:txBody>
      </p:sp>
      <p:sp>
        <p:nvSpPr>
          <p:cNvPr id="7" name="Content Placeholder 2"/>
          <p:cNvSpPr txBox="1">
            <a:spLocks/>
          </p:cNvSpPr>
          <p:nvPr/>
        </p:nvSpPr>
        <p:spPr>
          <a:xfrm>
            <a:off x="1172972" y="4053162"/>
            <a:ext cx="8595360" cy="586420"/>
          </a:xfrm>
          <a:prstGeom prst="rect">
            <a:avLst/>
          </a:prstGeom>
        </p:spPr>
        <p:txBody>
          <a:bodyPr vert="horz" lIns="91440" tIns="45720" rIns="91440" bIns="45720" rtlCol="0">
            <a:norm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pPr marL="0" indent="0">
              <a:buNone/>
            </a:pPr>
            <a:r>
              <a:rPr lang="en-US" sz="2800" dirty="0">
                <a:solidFill>
                  <a:schemeClr val="accent6">
                    <a:lumMod val="75000"/>
                  </a:schemeClr>
                </a:solidFill>
              </a:rPr>
              <a:t>Student group presentation </a:t>
            </a:r>
          </a:p>
        </p:txBody>
      </p:sp>
      <p:sp>
        <p:nvSpPr>
          <p:cNvPr id="8" name="Content Placeholder 2"/>
          <p:cNvSpPr txBox="1">
            <a:spLocks/>
          </p:cNvSpPr>
          <p:nvPr/>
        </p:nvSpPr>
        <p:spPr>
          <a:xfrm>
            <a:off x="1172972" y="4964364"/>
            <a:ext cx="8595360" cy="1531088"/>
          </a:xfrm>
          <a:prstGeom prst="rect">
            <a:avLst/>
          </a:prstGeom>
        </p:spPr>
        <p:txBody>
          <a:bodyPr vert="horz" lIns="91440" tIns="45720" rIns="91440" bIns="45720" rtlCol="0">
            <a:normAutofit fontScale="92500" lnSpcReduction="10000"/>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pPr marL="0" indent="0">
              <a:buNone/>
            </a:pPr>
            <a:r>
              <a:rPr lang="en-US" sz="2800" dirty="0">
                <a:solidFill>
                  <a:srgbClr val="002060"/>
                </a:solidFill>
              </a:rPr>
              <a:t>Student pairs or groups </a:t>
            </a:r>
          </a:p>
          <a:p>
            <a:pPr marL="457200"/>
            <a:r>
              <a:rPr lang="en-US" sz="2800" dirty="0">
                <a:solidFill>
                  <a:srgbClr val="002060"/>
                </a:solidFill>
              </a:rPr>
              <a:t>respond to two questions </a:t>
            </a:r>
          </a:p>
          <a:p>
            <a:pPr marL="457200"/>
            <a:r>
              <a:rPr lang="en-US" sz="2800" dirty="0">
                <a:solidFill>
                  <a:srgbClr val="002060"/>
                </a:solidFill>
              </a:rPr>
              <a:t>complete the application.</a:t>
            </a:r>
          </a:p>
        </p:txBody>
      </p:sp>
    </p:spTree>
    <p:extLst>
      <p:ext uri="{BB962C8B-B14F-4D97-AF65-F5344CB8AC3E}">
        <p14:creationId xmlns:p14="http://schemas.microsoft.com/office/powerpoint/2010/main" val="2939871188"/>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10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p:stCondLst>
                              <p:cond delay="2000"/>
                            </p:stCondLst>
                            <p:childTnLst>
                              <p:par>
                                <p:cTn id="9" presetID="22" presetClass="entr" presetSubtype="8" fill="hold" grpId="0" nodeType="afterEffect">
                                  <p:stCondLst>
                                    <p:cond delay="10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left)">
                                      <p:cBhvr>
                                        <p:cTn id="11" dur="1000"/>
                                        <p:tgtEl>
                                          <p:spTgt spid="3">
                                            <p:txEl>
                                              <p:pRg st="0" end="0"/>
                                            </p:txEl>
                                          </p:spTgt>
                                        </p:tgtEl>
                                      </p:cBhvr>
                                    </p:animEffect>
                                  </p:childTnLst>
                                </p:cTn>
                              </p:par>
                            </p:childTnLst>
                          </p:cTn>
                        </p:par>
                        <p:par>
                          <p:cTn id="12" fill="hold">
                            <p:stCondLst>
                              <p:cond delay="4000"/>
                            </p:stCondLst>
                            <p:childTnLst>
                              <p:par>
                                <p:cTn id="13" presetID="22" presetClass="entr" presetSubtype="8" fill="hold" grpId="0" nodeType="afterEffect">
                                  <p:stCondLst>
                                    <p:cond delay="10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wipe(left)">
                                      <p:cBhvr>
                                        <p:cTn id="15" dur="1000"/>
                                        <p:tgtEl>
                                          <p:spTgt spid="6">
                                            <p:txEl>
                                              <p:pRg st="0" end="0"/>
                                            </p:txEl>
                                          </p:spTgt>
                                        </p:tgtEl>
                                      </p:cBhvr>
                                    </p:animEffect>
                                  </p:childTnLst>
                                </p:cTn>
                              </p:par>
                            </p:childTnLst>
                          </p:cTn>
                        </p:par>
                        <p:par>
                          <p:cTn id="16" fill="hold">
                            <p:stCondLst>
                              <p:cond delay="6000"/>
                            </p:stCondLst>
                            <p:childTnLst>
                              <p:par>
                                <p:cTn id="17" presetID="22" presetClass="entr" presetSubtype="8" fill="hold" grpId="0" nodeType="afterEffect">
                                  <p:stCondLst>
                                    <p:cond delay="100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1000"/>
                                        <p:tgtEl>
                                          <p:spTgt spid="7"/>
                                        </p:tgtEl>
                                      </p:cBhvr>
                                    </p:animEffect>
                                  </p:childTnLst>
                                </p:cTn>
                              </p:par>
                            </p:childTnLst>
                          </p:cTn>
                        </p:par>
                        <p:par>
                          <p:cTn id="20" fill="hold">
                            <p:stCondLst>
                              <p:cond delay="8000"/>
                            </p:stCondLst>
                            <p:childTnLst>
                              <p:par>
                                <p:cTn id="21" presetID="22" presetClass="entr" presetSubtype="8" fill="hold" grpId="0" nodeType="afterEffect">
                                  <p:stCondLst>
                                    <p:cond delay="100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6" grpId="0" build="p"/>
      <p:bldP spid="7" grpId="0"/>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scene3d>
              <a:camera prst="orthographicFront"/>
              <a:lightRig rig="threePt" dir="t"/>
            </a:scene3d>
            <a:sp3d extrusionH="57150">
              <a:bevelT w="38100" h="38100"/>
            </a:sp3d>
          </a:bodyPr>
          <a:lstStyle/>
          <a:p>
            <a:r>
              <a:rPr lang="en-US" b="1" dirty="0">
                <a:solidFill>
                  <a:srgbClr val="FF0000"/>
                </a:solidFill>
                <a:effectLst>
                  <a:outerShdw blurRad="50800" dist="38100" dir="2700000" algn="tl" rotWithShape="0">
                    <a:prstClr val="black">
                      <a:alpha val="40000"/>
                    </a:prstClr>
                  </a:outerShdw>
                </a:effectLst>
                <a:latin typeface="Cambria" panose="02040503050406030204" pitchFamily="18" charset="0"/>
              </a:rPr>
              <a:t>VOICE LESSONS</a:t>
            </a:r>
          </a:p>
        </p:txBody>
      </p:sp>
    </p:spTree>
    <p:extLst>
      <p:ext uri="{BB962C8B-B14F-4D97-AF65-F5344CB8AC3E}">
        <p14:creationId xmlns:p14="http://schemas.microsoft.com/office/powerpoint/2010/main" val="3322430979"/>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3000"/>
                                  </p:stCondLst>
                                  <p:childTnLst>
                                    <p:animEffect transition="out" filter="fade">
                                      <p:cBhvr>
                                        <p:cTn id="6" dur="2000"/>
                                        <p:tgtEl>
                                          <p:spTgt spid="2"/>
                                        </p:tgtEl>
                                      </p:cBhvr>
                                    </p:animEffect>
                                    <p:set>
                                      <p:cBhvr>
                                        <p:cTn id="7" dur="1" fill="hold">
                                          <p:stCondLst>
                                            <p:cond delay="1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152400"/>
            <a:ext cx="8229600" cy="762000"/>
          </a:xfrm>
        </p:spPr>
        <p:txBody>
          <a:bodyPr/>
          <a:lstStyle/>
          <a:p>
            <a:r>
              <a:rPr lang="en-US" sz="2800" dirty="0">
                <a:solidFill>
                  <a:schemeClr val="accent3">
                    <a:lumMod val="75000"/>
                  </a:schemeClr>
                </a:solidFill>
                <a:latin typeface="Cambria" pitchFamily="18" charset="0"/>
              </a:rPr>
              <a:t>Voice Lessons : Four Elements</a:t>
            </a:r>
          </a:p>
        </p:txBody>
      </p:sp>
      <p:sp>
        <p:nvSpPr>
          <p:cNvPr id="8" name="Content Placeholder 2"/>
          <p:cNvSpPr txBox="1">
            <a:spLocks/>
          </p:cNvSpPr>
          <p:nvPr/>
        </p:nvSpPr>
        <p:spPr>
          <a:xfrm>
            <a:off x="2667000" y="1981200"/>
            <a:ext cx="7315200" cy="990600"/>
          </a:xfrm>
          <a:prstGeom prst="rect">
            <a:avLst/>
          </a:prstGeom>
        </p:spPr>
        <p:txBody>
          <a:bodyPr vert="horz" lIns="91440" tIns="45720" rIns="91440" bIns="45720" rtlCol="0">
            <a:normAutofit fontScale="77500" lnSpcReduction="20000"/>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0" indent="0">
              <a:lnSpc>
                <a:spcPct val="120000"/>
              </a:lnSpc>
              <a:spcBef>
                <a:spcPts val="0"/>
              </a:spcBef>
              <a:buNone/>
            </a:pPr>
            <a:r>
              <a:rPr lang="en-US" dirty="0">
                <a:solidFill>
                  <a:schemeClr val="accent3">
                    <a:lumMod val="75000"/>
                  </a:schemeClr>
                </a:solidFill>
                <a:latin typeface="Cambria" pitchFamily="18" charset="0"/>
                <a:ea typeface="Verdana" pitchFamily="34" charset="0"/>
                <a:cs typeface="Verdana" pitchFamily="34" charset="0"/>
              </a:rPr>
              <a:t>An aged man is but a paltry thing</a:t>
            </a:r>
          </a:p>
          <a:p>
            <a:pPr marL="0" indent="0">
              <a:lnSpc>
                <a:spcPct val="120000"/>
              </a:lnSpc>
              <a:spcBef>
                <a:spcPts val="0"/>
              </a:spcBef>
              <a:buNone/>
            </a:pPr>
            <a:r>
              <a:rPr lang="en-US" dirty="0">
                <a:solidFill>
                  <a:schemeClr val="accent3">
                    <a:lumMod val="75000"/>
                  </a:schemeClr>
                </a:solidFill>
                <a:latin typeface="Cambria" pitchFamily="18" charset="0"/>
                <a:ea typeface="Verdana" pitchFamily="34" charset="0"/>
                <a:cs typeface="Verdana" pitchFamily="34" charset="0"/>
              </a:rPr>
              <a:t>A </a:t>
            </a:r>
            <a:r>
              <a:rPr lang="en-US" b="1" i="1" dirty="0">
                <a:solidFill>
                  <a:schemeClr val="accent3">
                    <a:lumMod val="75000"/>
                  </a:schemeClr>
                </a:solidFill>
                <a:latin typeface="Cambria" pitchFamily="18" charset="0"/>
                <a:ea typeface="Verdana" pitchFamily="34" charset="0"/>
                <a:cs typeface="Verdana" pitchFamily="34" charset="0"/>
              </a:rPr>
              <a:t>tattered</a:t>
            </a:r>
            <a:r>
              <a:rPr lang="en-US" dirty="0">
                <a:solidFill>
                  <a:schemeClr val="accent3">
                    <a:lumMod val="75000"/>
                  </a:schemeClr>
                </a:solidFill>
                <a:latin typeface="Cambria" pitchFamily="18" charset="0"/>
                <a:ea typeface="Verdana" pitchFamily="34" charset="0"/>
                <a:cs typeface="Verdana" pitchFamily="34" charset="0"/>
              </a:rPr>
              <a:t> coat upon a stick…</a:t>
            </a:r>
          </a:p>
          <a:p>
            <a:pPr marL="0" indent="0" algn="r">
              <a:lnSpc>
                <a:spcPct val="120000"/>
              </a:lnSpc>
              <a:spcBef>
                <a:spcPts val="0"/>
              </a:spcBef>
              <a:buNone/>
            </a:pPr>
            <a:r>
              <a:rPr lang="en-US" dirty="0">
                <a:solidFill>
                  <a:schemeClr val="accent3">
                    <a:lumMod val="75000"/>
                  </a:schemeClr>
                </a:solidFill>
                <a:latin typeface="Cambria" pitchFamily="18" charset="0"/>
                <a:ea typeface="Verdana" pitchFamily="34" charset="0"/>
                <a:cs typeface="Verdana" pitchFamily="34" charset="0"/>
              </a:rPr>
              <a:t>—W. B. Yeats, “Sailing to Byzantium”</a:t>
            </a:r>
          </a:p>
          <a:p>
            <a:pPr marL="0" indent="0">
              <a:lnSpc>
                <a:spcPct val="120000"/>
              </a:lnSpc>
              <a:spcBef>
                <a:spcPts val="0"/>
              </a:spcBef>
            </a:pPr>
            <a:endParaRPr lang="en-US" dirty="0">
              <a:latin typeface="Cambria" pitchFamily="18" charset="0"/>
              <a:ea typeface="Verdana" pitchFamily="34" charset="0"/>
              <a:cs typeface="Verdana" pitchFamily="34" charset="0"/>
            </a:endParaRPr>
          </a:p>
        </p:txBody>
      </p:sp>
      <p:sp>
        <p:nvSpPr>
          <p:cNvPr id="9" name="Content Placeholder 2"/>
          <p:cNvSpPr txBox="1">
            <a:spLocks/>
          </p:cNvSpPr>
          <p:nvPr/>
        </p:nvSpPr>
        <p:spPr>
          <a:xfrm>
            <a:off x="2590800" y="1066800"/>
            <a:ext cx="7315200" cy="990600"/>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0" indent="0" algn="ctr">
              <a:lnSpc>
                <a:spcPct val="120000"/>
              </a:lnSpc>
              <a:spcBef>
                <a:spcPts val="0"/>
              </a:spcBef>
              <a:buNone/>
            </a:pPr>
            <a:r>
              <a:rPr lang="en-US" b="1" dirty="0">
                <a:solidFill>
                  <a:srgbClr val="FF9900"/>
                </a:solidFill>
                <a:latin typeface="Verdana" pitchFamily="34" charset="0"/>
                <a:ea typeface="Verdana" pitchFamily="34" charset="0"/>
                <a:cs typeface="Verdana" pitchFamily="34" charset="0"/>
              </a:rPr>
              <a:t>DICTION</a:t>
            </a:r>
            <a:r>
              <a:rPr lang="en-US" dirty="0">
                <a:solidFill>
                  <a:schemeClr val="accent3">
                    <a:lumMod val="75000"/>
                  </a:schemeClr>
                </a:solidFill>
                <a:latin typeface="Verdana" pitchFamily="34" charset="0"/>
                <a:ea typeface="Verdana" pitchFamily="34" charset="0"/>
                <a:cs typeface="Verdana" pitchFamily="34" charset="0"/>
              </a:rPr>
              <a:t>: </a:t>
            </a:r>
            <a:br>
              <a:rPr lang="en-US" dirty="0">
                <a:solidFill>
                  <a:schemeClr val="accent3">
                    <a:lumMod val="75000"/>
                  </a:schemeClr>
                </a:solidFill>
                <a:latin typeface="Verdana" pitchFamily="34" charset="0"/>
                <a:ea typeface="Verdana" pitchFamily="34" charset="0"/>
                <a:cs typeface="Verdana" pitchFamily="34" charset="0"/>
              </a:rPr>
            </a:br>
            <a:r>
              <a:rPr lang="en-US" dirty="0">
                <a:solidFill>
                  <a:schemeClr val="accent3">
                    <a:lumMod val="75000"/>
                  </a:schemeClr>
                </a:solidFill>
                <a:latin typeface="Verdana" pitchFamily="34" charset="0"/>
                <a:ea typeface="Verdana" pitchFamily="34" charset="0"/>
                <a:cs typeface="Verdana" pitchFamily="34" charset="0"/>
              </a:rPr>
              <a:t>the author’s choice of words for a specific purpose</a:t>
            </a:r>
            <a:endParaRPr lang="en-US" dirty="0">
              <a:latin typeface="Verdana" pitchFamily="34" charset="0"/>
              <a:ea typeface="Verdana" pitchFamily="34" charset="0"/>
              <a:cs typeface="Verdana" pitchFamily="34" charset="0"/>
            </a:endParaRPr>
          </a:p>
        </p:txBody>
      </p:sp>
      <p:sp>
        <p:nvSpPr>
          <p:cNvPr id="11" name="Content Placeholder 2"/>
          <p:cNvSpPr txBox="1">
            <a:spLocks/>
          </p:cNvSpPr>
          <p:nvPr/>
        </p:nvSpPr>
        <p:spPr>
          <a:xfrm>
            <a:off x="2669146" y="3124200"/>
            <a:ext cx="7315200" cy="9906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0" indent="0" algn="ctr">
              <a:lnSpc>
                <a:spcPct val="120000"/>
              </a:lnSpc>
              <a:spcBef>
                <a:spcPts val="0"/>
              </a:spcBef>
              <a:buNone/>
            </a:pPr>
            <a:r>
              <a:rPr lang="en-US" b="1" dirty="0">
                <a:solidFill>
                  <a:srgbClr val="FF9900"/>
                </a:solidFill>
                <a:latin typeface="Verdana" pitchFamily="34" charset="0"/>
                <a:ea typeface="Verdana" pitchFamily="34" charset="0"/>
                <a:cs typeface="Verdana" pitchFamily="34" charset="0"/>
              </a:rPr>
              <a:t>DETAIL</a:t>
            </a:r>
            <a:r>
              <a:rPr lang="en-US" dirty="0">
                <a:solidFill>
                  <a:schemeClr val="accent3">
                    <a:lumMod val="75000"/>
                  </a:schemeClr>
                </a:solidFill>
                <a:latin typeface="Verdana" pitchFamily="34" charset="0"/>
                <a:ea typeface="Verdana" pitchFamily="34" charset="0"/>
                <a:cs typeface="Verdana" pitchFamily="34" charset="0"/>
              </a:rPr>
              <a:t>: </a:t>
            </a:r>
            <a:br>
              <a:rPr lang="en-US" dirty="0">
                <a:solidFill>
                  <a:schemeClr val="accent3">
                    <a:lumMod val="75000"/>
                  </a:schemeClr>
                </a:solidFill>
                <a:latin typeface="Verdana" pitchFamily="34" charset="0"/>
                <a:ea typeface="Verdana" pitchFamily="34" charset="0"/>
                <a:cs typeface="Verdana" pitchFamily="34" charset="0"/>
              </a:rPr>
            </a:br>
            <a:r>
              <a:rPr lang="en-US" dirty="0">
                <a:solidFill>
                  <a:schemeClr val="accent3">
                    <a:lumMod val="75000"/>
                  </a:schemeClr>
                </a:solidFill>
                <a:latin typeface="Verdana" pitchFamily="34" charset="0"/>
                <a:ea typeface="Verdana" pitchFamily="34" charset="0"/>
                <a:cs typeface="Verdana" pitchFamily="34" charset="0"/>
              </a:rPr>
              <a:t>“facts, observations, and incidents”</a:t>
            </a:r>
            <a:endParaRPr lang="en-US" dirty="0">
              <a:latin typeface="Verdana" pitchFamily="34" charset="0"/>
              <a:ea typeface="Verdana" pitchFamily="34" charset="0"/>
              <a:cs typeface="Verdana" pitchFamily="34" charset="0"/>
            </a:endParaRPr>
          </a:p>
        </p:txBody>
      </p:sp>
      <p:sp>
        <p:nvSpPr>
          <p:cNvPr id="12" name="Content Placeholder 2"/>
          <p:cNvSpPr txBox="1">
            <a:spLocks/>
          </p:cNvSpPr>
          <p:nvPr/>
        </p:nvSpPr>
        <p:spPr>
          <a:xfrm>
            <a:off x="2362200" y="4096555"/>
            <a:ext cx="7622146" cy="1694645"/>
          </a:xfrm>
          <a:prstGeom prst="rect">
            <a:avLst/>
          </a:prstGeom>
        </p:spPr>
        <p:txBody>
          <a:bodyPr vert="horz" lIns="91440" tIns="45720" rIns="91440" bIns="45720" rtlCol="0">
            <a:normAutofit fontScale="70000" lnSpcReduction="20000"/>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0" indent="0">
              <a:lnSpc>
                <a:spcPct val="120000"/>
              </a:lnSpc>
              <a:spcBef>
                <a:spcPts val="0"/>
              </a:spcBef>
              <a:buNone/>
            </a:pPr>
            <a:r>
              <a:rPr lang="en-US" dirty="0">
                <a:solidFill>
                  <a:schemeClr val="accent3">
                    <a:lumMod val="75000"/>
                  </a:schemeClr>
                </a:solidFill>
                <a:latin typeface="Cambria" pitchFamily="18" charset="0"/>
                <a:ea typeface="Verdana" pitchFamily="34" charset="0"/>
                <a:cs typeface="Verdana" pitchFamily="34" charset="0"/>
              </a:rPr>
              <a:t>About suffering, they were never wrong,</a:t>
            </a:r>
          </a:p>
          <a:p>
            <a:pPr marL="0" indent="0">
              <a:lnSpc>
                <a:spcPct val="120000"/>
              </a:lnSpc>
              <a:spcBef>
                <a:spcPts val="0"/>
              </a:spcBef>
              <a:buNone/>
            </a:pPr>
            <a:r>
              <a:rPr lang="en-US" dirty="0">
                <a:solidFill>
                  <a:schemeClr val="accent3">
                    <a:lumMod val="75000"/>
                  </a:schemeClr>
                </a:solidFill>
                <a:latin typeface="Cambria" pitchFamily="18" charset="0"/>
                <a:ea typeface="Verdana" pitchFamily="34" charset="0"/>
                <a:cs typeface="Verdana" pitchFamily="34" charset="0"/>
              </a:rPr>
              <a:t>The Old Masters; how well they understood</a:t>
            </a:r>
          </a:p>
          <a:p>
            <a:pPr marL="0" indent="0">
              <a:lnSpc>
                <a:spcPct val="120000"/>
              </a:lnSpc>
              <a:spcBef>
                <a:spcPts val="0"/>
              </a:spcBef>
              <a:buNone/>
            </a:pPr>
            <a:r>
              <a:rPr lang="en-US" dirty="0">
                <a:solidFill>
                  <a:schemeClr val="accent3">
                    <a:lumMod val="75000"/>
                  </a:schemeClr>
                </a:solidFill>
                <a:latin typeface="Cambria" pitchFamily="18" charset="0"/>
                <a:ea typeface="Verdana" pitchFamily="34" charset="0"/>
                <a:cs typeface="Verdana" pitchFamily="34" charset="0"/>
              </a:rPr>
              <a:t>Its human position; how it takes place</a:t>
            </a:r>
          </a:p>
          <a:p>
            <a:pPr marL="0" indent="0">
              <a:lnSpc>
                <a:spcPct val="120000"/>
              </a:lnSpc>
              <a:spcBef>
                <a:spcPts val="0"/>
              </a:spcBef>
              <a:buNone/>
            </a:pPr>
            <a:r>
              <a:rPr lang="en-US" dirty="0">
                <a:solidFill>
                  <a:schemeClr val="accent3">
                    <a:lumMod val="75000"/>
                  </a:schemeClr>
                </a:solidFill>
                <a:latin typeface="Cambria" pitchFamily="18" charset="0"/>
                <a:ea typeface="Verdana" pitchFamily="34" charset="0"/>
                <a:cs typeface="Verdana" pitchFamily="34" charset="0"/>
              </a:rPr>
              <a:t>While someone else is </a:t>
            </a:r>
            <a:r>
              <a:rPr lang="en-US" b="1" i="1" dirty="0">
                <a:solidFill>
                  <a:schemeClr val="accent3">
                    <a:lumMod val="75000"/>
                  </a:schemeClr>
                </a:solidFill>
                <a:latin typeface="Cambria" pitchFamily="18" charset="0"/>
                <a:ea typeface="Verdana" pitchFamily="34" charset="0"/>
                <a:cs typeface="Verdana" pitchFamily="34" charset="0"/>
              </a:rPr>
              <a:t>eating</a:t>
            </a:r>
            <a:r>
              <a:rPr lang="en-US" dirty="0">
                <a:solidFill>
                  <a:schemeClr val="accent3">
                    <a:lumMod val="75000"/>
                  </a:schemeClr>
                </a:solidFill>
                <a:latin typeface="Cambria" pitchFamily="18" charset="0"/>
                <a:ea typeface="Verdana" pitchFamily="34" charset="0"/>
                <a:cs typeface="Verdana" pitchFamily="34" charset="0"/>
              </a:rPr>
              <a:t> or </a:t>
            </a:r>
            <a:r>
              <a:rPr lang="en-US" b="1" i="1" dirty="0">
                <a:solidFill>
                  <a:schemeClr val="accent3">
                    <a:lumMod val="75000"/>
                  </a:schemeClr>
                </a:solidFill>
                <a:latin typeface="Cambria" pitchFamily="18" charset="0"/>
                <a:ea typeface="Verdana" pitchFamily="34" charset="0"/>
                <a:cs typeface="Verdana" pitchFamily="34" charset="0"/>
              </a:rPr>
              <a:t>opening a window </a:t>
            </a:r>
            <a:r>
              <a:rPr lang="en-US" dirty="0">
                <a:solidFill>
                  <a:schemeClr val="accent3">
                    <a:lumMod val="75000"/>
                  </a:schemeClr>
                </a:solidFill>
                <a:latin typeface="Cambria" pitchFamily="18" charset="0"/>
                <a:ea typeface="Verdana" pitchFamily="34" charset="0"/>
                <a:cs typeface="Verdana" pitchFamily="34" charset="0"/>
              </a:rPr>
              <a:t>or </a:t>
            </a:r>
            <a:r>
              <a:rPr lang="en-US" b="1" i="1" dirty="0">
                <a:solidFill>
                  <a:schemeClr val="accent3">
                    <a:lumMod val="75000"/>
                  </a:schemeClr>
                </a:solidFill>
                <a:latin typeface="Cambria" pitchFamily="18" charset="0"/>
                <a:ea typeface="Verdana" pitchFamily="34" charset="0"/>
                <a:cs typeface="Verdana" pitchFamily="34" charset="0"/>
              </a:rPr>
              <a:t>just walking dully along</a:t>
            </a:r>
            <a:r>
              <a:rPr lang="en-US" dirty="0">
                <a:solidFill>
                  <a:schemeClr val="accent3">
                    <a:lumMod val="75000"/>
                  </a:schemeClr>
                </a:solidFill>
                <a:latin typeface="Cambria" pitchFamily="18" charset="0"/>
                <a:ea typeface="Verdana" pitchFamily="34" charset="0"/>
                <a:cs typeface="Verdana" pitchFamily="34" charset="0"/>
              </a:rPr>
              <a:t>;</a:t>
            </a:r>
          </a:p>
          <a:p>
            <a:pPr marL="0" indent="0" algn="r">
              <a:lnSpc>
                <a:spcPct val="120000"/>
              </a:lnSpc>
              <a:spcBef>
                <a:spcPts val="0"/>
              </a:spcBef>
              <a:buNone/>
            </a:pPr>
            <a:r>
              <a:rPr lang="en-US" dirty="0">
                <a:solidFill>
                  <a:schemeClr val="accent3">
                    <a:lumMod val="75000"/>
                  </a:schemeClr>
                </a:solidFill>
                <a:latin typeface="Cambria" pitchFamily="18" charset="0"/>
                <a:ea typeface="Verdana" pitchFamily="34" charset="0"/>
                <a:cs typeface="Verdana" pitchFamily="34" charset="0"/>
              </a:rPr>
              <a:t>—W. H. Auden, “</a:t>
            </a:r>
            <a:r>
              <a:rPr lang="en-US" dirty="0" err="1">
                <a:solidFill>
                  <a:schemeClr val="accent3">
                    <a:lumMod val="75000"/>
                  </a:schemeClr>
                </a:solidFill>
                <a:latin typeface="Cambria" pitchFamily="18" charset="0"/>
                <a:ea typeface="Verdana" pitchFamily="34" charset="0"/>
                <a:cs typeface="Verdana" pitchFamily="34" charset="0"/>
              </a:rPr>
              <a:t>Musée</a:t>
            </a:r>
            <a:r>
              <a:rPr lang="en-US" dirty="0">
                <a:solidFill>
                  <a:schemeClr val="accent3">
                    <a:lumMod val="75000"/>
                  </a:schemeClr>
                </a:solidFill>
                <a:latin typeface="Cambria" pitchFamily="18" charset="0"/>
                <a:ea typeface="Verdana" pitchFamily="34" charset="0"/>
                <a:cs typeface="Verdana" pitchFamily="34" charset="0"/>
              </a:rPr>
              <a:t> des Beaux-Arts”</a:t>
            </a:r>
          </a:p>
          <a:p>
            <a:pPr marL="0" indent="0">
              <a:lnSpc>
                <a:spcPct val="120000"/>
              </a:lnSpc>
              <a:spcBef>
                <a:spcPts val="0"/>
              </a:spcBef>
            </a:pPr>
            <a:endParaRPr lang="en-US" dirty="0">
              <a:latin typeface="Cambria" pitchFamily="18" charset="0"/>
              <a:ea typeface="Verdana" pitchFamily="34" charset="0"/>
              <a:cs typeface="Verdana" pitchFamily="34" charset="0"/>
            </a:endParaRPr>
          </a:p>
        </p:txBody>
      </p:sp>
    </p:spTree>
    <p:extLst>
      <p:ext uri="{BB962C8B-B14F-4D97-AF65-F5344CB8AC3E}">
        <p14:creationId xmlns:p14="http://schemas.microsoft.com/office/powerpoint/2010/main" val="1821897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500"/>
                                        <p:tgtEl>
                                          <p:spTgt spid="8">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animEffect transition="in" filter="fade">
                                      <p:cBhvr>
                                        <p:cTn id="15" dur="500"/>
                                        <p:tgtEl>
                                          <p:spTgt spid="8">
                                            <p:txEl>
                                              <p:pRg st="1" end="1"/>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8">
                                            <p:txEl>
                                              <p:pRg st="2" end="2"/>
                                            </p:txEl>
                                          </p:spTgt>
                                        </p:tgtEl>
                                        <p:attrNameLst>
                                          <p:attrName>style.visibility</p:attrName>
                                        </p:attrNameLst>
                                      </p:cBhvr>
                                      <p:to>
                                        <p:strVal val="visible"/>
                                      </p:to>
                                    </p:set>
                                    <p:animEffect transition="in" filter="fade">
                                      <p:cBhvr>
                                        <p:cTn id="18" dur="500"/>
                                        <p:tgtEl>
                                          <p:spTgt spid="8">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1">
                                            <p:txEl>
                                              <p:pRg st="0" end="0"/>
                                            </p:txEl>
                                          </p:spTgt>
                                        </p:tgtEl>
                                        <p:attrNameLst>
                                          <p:attrName>style.visibility</p:attrName>
                                        </p:attrNameLst>
                                      </p:cBhvr>
                                      <p:to>
                                        <p:strVal val="visible"/>
                                      </p:to>
                                    </p:set>
                                    <p:animEffect transition="in" filter="fade">
                                      <p:cBhvr>
                                        <p:cTn id="23" dur="500"/>
                                        <p:tgtEl>
                                          <p:spTgt spid="11">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2">
                                            <p:txEl>
                                              <p:pRg st="0" end="0"/>
                                            </p:txEl>
                                          </p:spTgt>
                                        </p:tgtEl>
                                        <p:attrNameLst>
                                          <p:attrName>style.visibility</p:attrName>
                                        </p:attrNameLst>
                                      </p:cBhvr>
                                      <p:to>
                                        <p:strVal val="visible"/>
                                      </p:to>
                                    </p:set>
                                    <p:animEffect transition="in" filter="fade">
                                      <p:cBhvr>
                                        <p:cTn id="28" dur="500"/>
                                        <p:tgtEl>
                                          <p:spTgt spid="12">
                                            <p:txEl>
                                              <p:pRg st="0" end="0"/>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12">
                                            <p:txEl>
                                              <p:pRg st="1" end="1"/>
                                            </p:txEl>
                                          </p:spTgt>
                                        </p:tgtEl>
                                        <p:attrNameLst>
                                          <p:attrName>style.visibility</p:attrName>
                                        </p:attrNameLst>
                                      </p:cBhvr>
                                      <p:to>
                                        <p:strVal val="visible"/>
                                      </p:to>
                                    </p:set>
                                    <p:animEffect transition="in" filter="fade">
                                      <p:cBhvr>
                                        <p:cTn id="31" dur="500"/>
                                        <p:tgtEl>
                                          <p:spTgt spid="12">
                                            <p:txEl>
                                              <p:pRg st="1" end="1"/>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12">
                                            <p:txEl>
                                              <p:pRg st="2" end="2"/>
                                            </p:txEl>
                                          </p:spTgt>
                                        </p:tgtEl>
                                        <p:attrNameLst>
                                          <p:attrName>style.visibility</p:attrName>
                                        </p:attrNameLst>
                                      </p:cBhvr>
                                      <p:to>
                                        <p:strVal val="visible"/>
                                      </p:to>
                                    </p:set>
                                    <p:animEffect transition="in" filter="fade">
                                      <p:cBhvr>
                                        <p:cTn id="34" dur="500"/>
                                        <p:tgtEl>
                                          <p:spTgt spid="12">
                                            <p:txEl>
                                              <p:pRg st="2" end="2"/>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12">
                                            <p:txEl>
                                              <p:pRg st="3" end="3"/>
                                            </p:txEl>
                                          </p:spTgt>
                                        </p:tgtEl>
                                        <p:attrNameLst>
                                          <p:attrName>style.visibility</p:attrName>
                                        </p:attrNameLst>
                                      </p:cBhvr>
                                      <p:to>
                                        <p:strVal val="visible"/>
                                      </p:to>
                                    </p:set>
                                    <p:animEffect transition="in" filter="fade">
                                      <p:cBhvr>
                                        <p:cTn id="37" dur="500"/>
                                        <p:tgtEl>
                                          <p:spTgt spid="12">
                                            <p:txEl>
                                              <p:pRg st="3" end="3"/>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12">
                                            <p:txEl>
                                              <p:pRg st="4" end="4"/>
                                            </p:txEl>
                                          </p:spTgt>
                                        </p:tgtEl>
                                        <p:attrNameLst>
                                          <p:attrName>style.visibility</p:attrName>
                                        </p:attrNameLst>
                                      </p:cBhvr>
                                      <p:to>
                                        <p:strVal val="visible"/>
                                      </p:to>
                                    </p:set>
                                    <p:animEffect transition="in" filter="fade">
                                      <p:cBhvr>
                                        <p:cTn id="40" dur="500"/>
                                        <p:tgtEl>
                                          <p:spTgt spid="1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152400"/>
            <a:ext cx="8229600" cy="762000"/>
          </a:xfrm>
        </p:spPr>
        <p:txBody>
          <a:bodyPr/>
          <a:lstStyle/>
          <a:p>
            <a:r>
              <a:rPr lang="en-US" sz="2800" dirty="0">
                <a:solidFill>
                  <a:schemeClr val="accent3">
                    <a:lumMod val="75000"/>
                  </a:schemeClr>
                </a:solidFill>
                <a:latin typeface="Cambria" pitchFamily="18" charset="0"/>
              </a:rPr>
              <a:t>Voice Lessons : Four Elements, 2</a:t>
            </a:r>
          </a:p>
        </p:txBody>
      </p:sp>
      <p:sp>
        <p:nvSpPr>
          <p:cNvPr id="8" name="Content Placeholder 2"/>
          <p:cNvSpPr txBox="1">
            <a:spLocks/>
          </p:cNvSpPr>
          <p:nvPr/>
        </p:nvSpPr>
        <p:spPr>
          <a:xfrm>
            <a:off x="2362200" y="1905000"/>
            <a:ext cx="7620000" cy="1828800"/>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0" indent="0">
              <a:lnSpc>
                <a:spcPct val="120000"/>
              </a:lnSpc>
              <a:spcBef>
                <a:spcPts val="0"/>
              </a:spcBef>
              <a:buNone/>
            </a:pPr>
            <a:r>
              <a:rPr lang="en-US" dirty="0">
                <a:solidFill>
                  <a:schemeClr val="accent3">
                    <a:lumMod val="75000"/>
                  </a:schemeClr>
                </a:solidFill>
                <a:latin typeface="Cambria" pitchFamily="18" charset="0"/>
                <a:ea typeface="Verdana" pitchFamily="34" charset="0"/>
                <a:cs typeface="Verdana" pitchFamily="34" charset="0"/>
              </a:rPr>
              <a:t>It was a mine town, uranium most recently. Dust devils whirled sand off the mountains. Even after the heaviest of rains, the water seeped back into the ground, between stones, and the earth was parched again.</a:t>
            </a:r>
          </a:p>
          <a:p>
            <a:pPr marL="0" indent="0" algn="r">
              <a:lnSpc>
                <a:spcPct val="120000"/>
              </a:lnSpc>
              <a:spcBef>
                <a:spcPts val="0"/>
              </a:spcBef>
              <a:buNone/>
            </a:pPr>
            <a:r>
              <a:rPr lang="en-US" dirty="0">
                <a:solidFill>
                  <a:schemeClr val="accent3">
                    <a:lumMod val="75000"/>
                  </a:schemeClr>
                </a:solidFill>
                <a:latin typeface="Cambria" pitchFamily="18" charset="0"/>
                <a:ea typeface="Verdana" pitchFamily="34" charset="0"/>
                <a:cs typeface="Verdana" pitchFamily="34" charset="0"/>
              </a:rPr>
              <a:t>—Linda Hogan, “Making Do”</a:t>
            </a:r>
            <a:endParaRPr lang="en-US" dirty="0">
              <a:latin typeface="Cambria" pitchFamily="18" charset="0"/>
              <a:ea typeface="Verdana" pitchFamily="34" charset="0"/>
              <a:cs typeface="Verdana" pitchFamily="34" charset="0"/>
            </a:endParaRPr>
          </a:p>
        </p:txBody>
      </p:sp>
      <p:sp>
        <p:nvSpPr>
          <p:cNvPr id="9" name="Content Placeholder 2"/>
          <p:cNvSpPr txBox="1">
            <a:spLocks/>
          </p:cNvSpPr>
          <p:nvPr/>
        </p:nvSpPr>
        <p:spPr>
          <a:xfrm>
            <a:off x="2590800" y="1066800"/>
            <a:ext cx="7315200" cy="838200"/>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0" indent="0" algn="ctr">
              <a:lnSpc>
                <a:spcPct val="120000"/>
              </a:lnSpc>
              <a:spcBef>
                <a:spcPts val="0"/>
              </a:spcBef>
              <a:buNone/>
            </a:pPr>
            <a:r>
              <a:rPr lang="en-US" b="1" dirty="0">
                <a:solidFill>
                  <a:srgbClr val="FF9900"/>
                </a:solidFill>
                <a:latin typeface="Verdana" pitchFamily="34" charset="0"/>
                <a:ea typeface="Verdana" pitchFamily="34" charset="0"/>
                <a:cs typeface="Verdana" pitchFamily="34" charset="0"/>
              </a:rPr>
              <a:t>Imagery</a:t>
            </a:r>
            <a:r>
              <a:rPr lang="en-US" dirty="0">
                <a:solidFill>
                  <a:schemeClr val="accent3">
                    <a:lumMod val="75000"/>
                  </a:schemeClr>
                </a:solidFill>
                <a:latin typeface="Verdana" pitchFamily="34" charset="0"/>
                <a:ea typeface="Verdana" pitchFamily="34" charset="0"/>
                <a:cs typeface="Verdana" pitchFamily="34" charset="0"/>
              </a:rPr>
              <a:t>: </a:t>
            </a:r>
            <a:br>
              <a:rPr lang="en-US" dirty="0">
                <a:solidFill>
                  <a:schemeClr val="accent3">
                    <a:lumMod val="75000"/>
                  </a:schemeClr>
                </a:solidFill>
                <a:latin typeface="Verdana" pitchFamily="34" charset="0"/>
                <a:ea typeface="Verdana" pitchFamily="34" charset="0"/>
                <a:cs typeface="Verdana" pitchFamily="34" charset="0"/>
              </a:rPr>
            </a:br>
            <a:r>
              <a:rPr lang="en-US" dirty="0">
                <a:solidFill>
                  <a:schemeClr val="accent3">
                    <a:lumMod val="75000"/>
                  </a:schemeClr>
                </a:solidFill>
                <a:latin typeface="Verdana" pitchFamily="34" charset="0"/>
                <a:ea typeface="Verdana" pitchFamily="34" charset="0"/>
                <a:cs typeface="Verdana" pitchFamily="34" charset="0"/>
              </a:rPr>
              <a:t>Verbal representation of sense experience</a:t>
            </a:r>
            <a:endParaRPr lang="en-US" dirty="0">
              <a:latin typeface="Verdana" pitchFamily="34" charset="0"/>
              <a:ea typeface="Verdana" pitchFamily="34" charset="0"/>
              <a:cs typeface="Verdana" pitchFamily="34" charset="0"/>
            </a:endParaRPr>
          </a:p>
          <a:p>
            <a:pPr marL="0" indent="0" algn="ctr">
              <a:lnSpc>
                <a:spcPct val="120000"/>
              </a:lnSpc>
              <a:spcBef>
                <a:spcPts val="0"/>
              </a:spcBef>
              <a:buNone/>
            </a:pPr>
            <a:endParaRPr lang="en-US" dirty="0">
              <a:latin typeface="Verdana" pitchFamily="34" charset="0"/>
              <a:ea typeface="Verdana" pitchFamily="34" charset="0"/>
              <a:cs typeface="Verdana" pitchFamily="34" charset="0"/>
            </a:endParaRPr>
          </a:p>
        </p:txBody>
      </p:sp>
      <p:sp>
        <p:nvSpPr>
          <p:cNvPr id="11" name="Content Placeholder 2"/>
          <p:cNvSpPr txBox="1">
            <a:spLocks/>
          </p:cNvSpPr>
          <p:nvPr/>
        </p:nvSpPr>
        <p:spPr>
          <a:xfrm>
            <a:off x="2669146" y="3657601"/>
            <a:ext cx="7315200" cy="838200"/>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0" indent="0" algn="ctr">
              <a:lnSpc>
                <a:spcPct val="120000"/>
              </a:lnSpc>
              <a:spcBef>
                <a:spcPts val="0"/>
              </a:spcBef>
              <a:buNone/>
            </a:pPr>
            <a:r>
              <a:rPr lang="en-US" b="1" dirty="0">
                <a:solidFill>
                  <a:srgbClr val="FF9900"/>
                </a:solidFill>
                <a:latin typeface="Verdana" pitchFamily="34" charset="0"/>
                <a:ea typeface="Verdana" pitchFamily="34" charset="0"/>
                <a:cs typeface="Verdana" pitchFamily="34" charset="0"/>
              </a:rPr>
              <a:t>Syntax</a:t>
            </a:r>
            <a:r>
              <a:rPr lang="en-US" dirty="0">
                <a:solidFill>
                  <a:schemeClr val="accent3">
                    <a:lumMod val="75000"/>
                  </a:schemeClr>
                </a:solidFill>
                <a:latin typeface="Verdana" pitchFamily="34" charset="0"/>
                <a:ea typeface="Verdana" pitchFamily="34" charset="0"/>
                <a:cs typeface="Verdana" pitchFamily="34" charset="0"/>
              </a:rPr>
              <a:t>: </a:t>
            </a:r>
            <a:br>
              <a:rPr lang="en-US" dirty="0">
                <a:solidFill>
                  <a:schemeClr val="accent3">
                    <a:lumMod val="75000"/>
                  </a:schemeClr>
                </a:solidFill>
                <a:latin typeface="Verdana" pitchFamily="34" charset="0"/>
                <a:ea typeface="Verdana" pitchFamily="34" charset="0"/>
                <a:cs typeface="Verdana" pitchFamily="34" charset="0"/>
              </a:rPr>
            </a:br>
            <a:r>
              <a:rPr lang="en-US" dirty="0">
                <a:solidFill>
                  <a:schemeClr val="accent3">
                    <a:lumMod val="75000"/>
                  </a:schemeClr>
                </a:solidFill>
                <a:latin typeface="Verdana" pitchFamily="34" charset="0"/>
                <a:ea typeface="Verdana" pitchFamily="34" charset="0"/>
                <a:cs typeface="Verdana" pitchFamily="34" charset="0"/>
              </a:rPr>
              <a:t>grammatical sentence structure</a:t>
            </a:r>
            <a:endParaRPr lang="en-US" dirty="0">
              <a:latin typeface="Verdana" pitchFamily="34" charset="0"/>
              <a:ea typeface="Verdana" pitchFamily="34" charset="0"/>
              <a:cs typeface="Verdana" pitchFamily="34" charset="0"/>
            </a:endParaRPr>
          </a:p>
        </p:txBody>
      </p:sp>
      <p:sp>
        <p:nvSpPr>
          <p:cNvPr id="12" name="Content Placeholder 2"/>
          <p:cNvSpPr txBox="1">
            <a:spLocks/>
          </p:cNvSpPr>
          <p:nvPr/>
        </p:nvSpPr>
        <p:spPr>
          <a:xfrm>
            <a:off x="2362200" y="4572002"/>
            <a:ext cx="7622146" cy="144779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0" indent="0">
              <a:lnSpc>
                <a:spcPct val="120000"/>
              </a:lnSpc>
              <a:spcBef>
                <a:spcPts val="0"/>
              </a:spcBef>
              <a:buNone/>
            </a:pPr>
            <a:r>
              <a:rPr lang="en-US" dirty="0">
                <a:solidFill>
                  <a:schemeClr val="accent3">
                    <a:lumMod val="75000"/>
                  </a:schemeClr>
                </a:solidFill>
                <a:latin typeface="Cambria" pitchFamily="18" charset="0"/>
                <a:ea typeface="Verdana" pitchFamily="34" charset="0"/>
                <a:cs typeface="Verdana" pitchFamily="34" charset="0"/>
              </a:rPr>
              <a:t>I slowed still more, my shadow pacing me, dragging its head through the weeds that hid the fence.</a:t>
            </a:r>
          </a:p>
          <a:p>
            <a:pPr marL="0" indent="0" algn="r">
              <a:lnSpc>
                <a:spcPct val="120000"/>
              </a:lnSpc>
              <a:spcBef>
                <a:spcPts val="0"/>
              </a:spcBef>
              <a:buNone/>
            </a:pPr>
            <a:r>
              <a:rPr lang="en-US" dirty="0">
                <a:solidFill>
                  <a:schemeClr val="accent3">
                    <a:lumMod val="75000"/>
                  </a:schemeClr>
                </a:solidFill>
                <a:latin typeface="Cambria" pitchFamily="18" charset="0"/>
                <a:ea typeface="Verdana" pitchFamily="34" charset="0"/>
                <a:cs typeface="Verdana" pitchFamily="34" charset="0"/>
              </a:rPr>
              <a:t>—William Faulkner, </a:t>
            </a:r>
            <a:r>
              <a:rPr lang="en-US" i="1" dirty="0">
                <a:solidFill>
                  <a:schemeClr val="accent3">
                    <a:lumMod val="75000"/>
                  </a:schemeClr>
                </a:solidFill>
                <a:latin typeface="Cambria" pitchFamily="18" charset="0"/>
                <a:ea typeface="Verdana" pitchFamily="34" charset="0"/>
                <a:cs typeface="Verdana" pitchFamily="34" charset="0"/>
              </a:rPr>
              <a:t>The Sound and the Fury</a:t>
            </a:r>
            <a:endParaRPr lang="en-US" dirty="0">
              <a:solidFill>
                <a:schemeClr val="accent3">
                  <a:lumMod val="75000"/>
                </a:schemeClr>
              </a:solidFill>
              <a:latin typeface="Cambria" pitchFamily="18" charset="0"/>
              <a:ea typeface="Verdana" pitchFamily="34" charset="0"/>
              <a:cs typeface="Verdana" pitchFamily="34" charset="0"/>
            </a:endParaRPr>
          </a:p>
          <a:p>
            <a:pPr marL="0" indent="0">
              <a:lnSpc>
                <a:spcPct val="120000"/>
              </a:lnSpc>
              <a:spcBef>
                <a:spcPts val="0"/>
              </a:spcBef>
            </a:pPr>
            <a:endParaRPr lang="en-US" dirty="0">
              <a:latin typeface="Cambria" pitchFamily="18" charset="0"/>
              <a:ea typeface="Verdana" pitchFamily="34" charset="0"/>
              <a:cs typeface="Verdana" pitchFamily="34" charset="0"/>
            </a:endParaRPr>
          </a:p>
        </p:txBody>
      </p:sp>
    </p:spTree>
    <p:extLst>
      <p:ext uri="{BB962C8B-B14F-4D97-AF65-F5344CB8AC3E}">
        <p14:creationId xmlns:p14="http://schemas.microsoft.com/office/powerpoint/2010/main" val="3099565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500"/>
                                        <p:tgtEl>
                                          <p:spTgt spid="8">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animEffect transition="in" filter="fade">
                                      <p:cBhvr>
                                        <p:cTn id="15" dur="500"/>
                                        <p:tgtEl>
                                          <p:spTgt spid="8">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1">
                                            <p:txEl>
                                              <p:pRg st="0" end="0"/>
                                            </p:txEl>
                                          </p:spTgt>
                                        </p:tgtEl>
                                        <p:attrNameLst>
                                          <p:attrName>style.visibility</p:attrName>
                                        </p:attrNameLst>
                                      </p:cBhvr>
                                      <p:to>
                                        <p:strVal val="visible"/>
                                      </p:to>
                                    </p:set>
                                    <p:animEffect transition="in" filter="fade">
                                      <p:cBhvr>
                                        <p:cTn id="20" dur="500"/>
                                        <p:tgtEl>
                                          <p:spTgt spid="11">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2">
                                            <p:txEl>
                                              <p:pRg st="0" end="0"/>
                                            </p:txEl>
                                          </p:spTgt>
                                        </p:tgtEl>
                                        <p:attrNameLst>
                                          <p:attrName>style.visibility</p:attrName>
                                        </p:attrNameLst>
                                      </p:cBhvr>
                                      <p:to>
                                        <p:strVal val="visible"/>
                                      </p:to>
                                    </p:set>
                                    <p:animEffect transition="in" filter="fade">
                                      <p:cBhvr>
                                        <p:cTn id="25" dur="500"/>
                                        <p:tgtEl>
                                          <p:spTgt spid="12">
                                            <p:txEl>
                                              <p:pRg st="0" end="0"/>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12">
                                            <p:txEl>
                                              <p:pRg st="1" end="1"/>
                                            </p:txEl>
                                          </p:spTgt>
                                        </p:tgtEl>
                                        <p:attrNameLst>
                                          <p:attrName>style.visibility</p:attrName>
                                        </p:attrNameLst>
                                      </p:cBhvr>
                                      <p:to>
                                        <p:strVal val="visible"/>
                                      </p:to>
                                    </p:set>
                                    <p:animEffect transition="in" filter="fade">
                                      <p:cBhvr>
                                        <p:cTn id="28" dur="500"/>
                                        <p:tgtEl>
                                          <p:spTgt spid="1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152400"/>
            <a:ext cx="8229600" cy="762000"/>
          </a:xfrm>
        </p:spPr>
        <p:txBody>
          <a:bodyPr/>
          <a:lstStyle/>
          <a:p>
            <a:r>
              <a:rPr lang="en-US" sz="2800" dirty="0">
                <a:solidFill>
                  <a:schemeClr val="accent3">
                    <a:lumMod val="75000"/>
                  </a:schemeClr>
                </a:solidFill>
                <a:latin typeface="Cambria" pitchFamily="18" charset="0"/>
              </a:rPr>
              <a:t>Voice Lessons: Lesson Format</a:t>
            </a:r>
          </a:p>
        </p:txBody>
      </p:sp>
      <p:sp>
        <p:nvSpPr>
          <p:cNvPr id="3" name="Content Placeholder 2"/>
          <p:cNvSpPr>
            <a:spLocks noGrp="1"/>
          </p:cNvSpPr>
          <p:nvPr>
            <p:ph idx="1"/>
          </p:nvPr>
        </p:nvSpPr>
        <p:spPr>
          <a:xfrm>
            <a:off x="2667000" y="1143000"/>
            <a:ext cx="7162800" cy="1219200"/>
          </a:xfrm>
        </p:spPr>
        <p:txBody>
          <a:bodyPr>
            <a:noAutofit/>
          </a:bodyPr>
          <a:lstStyle/>
          <a:p>
            <a:pPr marL="0" indent="0">
              <a:lnSpc>
                <a:spcPct val="120000"/>
              </a:lnSpc>
              <a:buNone/>
            </a:pPr>
            <a:r>
              <a:rPr lang="en-US" sz="2800" dirty="0">
                <a:latin typeface="Cambria" pitchFamily="18" charset="0"/>
                <a:ea typeface="Verdana" pitchFamily="34" charset="0"/>
                <a:cs typeface="Verdana" pitchFamily="34" charset="0"/>
              </a:rPr>
              <a:t>A quotation highlighting the element under study</a:t>
            </a:r>
            <a:endParaRPr lang="en-US" sz="2800" dirty="0">
              <a:solidFill>
                <a:srgbClr val="663300"/>
              </a:solidFill>
              <a:latin typeface="Cambria" pitchFamily="18" charset="0"/>
              <a:ea typeface="Verdana" pitchFamily="34" charset="0"/>
              <a:cs typeface="Verdana" pitchFamily="34" charset="0"/>
            </a:endParaRPr>
          </a:p>
        </p:txBody>
      </p:sp>
      <p:sp>
        <p:nvSpPr>
          <p:cNvPr id="5" name="Content Placeholder 2"/>
          <p:cNvSpPr txBox="1">
            <a:spLocks/>
          </p:cNvSpPr>
          <p:nvPr/>
        </p:nvSpPr>
        <p:spPr>
          <a:xfrm>
            <a:off x="2667000" y="2514600"/>
            <a:ext cx="7315200" cy="3657600"/>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0" indent="0">
              <a:lnSpc>
                <a:spcPct val="120000"/>
              </a:lnSpc>
              <a:spcBef>
                <a:spcPts val="0"/>
              </a:spcBef>
              <a:buNone/>
            </a:pPr>
            <a:r>
              <a:rPr lang="en-US" b="1" dirty="0">
                <a:solidFill>
                  <a:srgbClr val="FF9900"/>
                </a:solidFill>
                <a:latin typeface="Verdana" pitchFamily="34" charset="0"/>
                <a:ea typeface="Verdana" pitchFamily="34" charset="0"/>
                <a:cs typeface="Verdana" pitchFamily="34" charset="0"/>
              </a:rPr>
              <a:t>DISCUSS:</a:t>
            </a:r>
            <a:endParaRPr lang="en-US" i="1" dirty="0">
              <a:solidFill>
                <a:srgbClr val="FF9900"/>
              </a:solidFill>
              <a:latin typeface="Verdana" pitchFamily="34" charset="0"/>
              <a:ea typeface="Verdana" pitchFamily="34" charset="0"/>
              <a:cs typeface="Verdana" pitchFamily="34" charset="0"/>
            </a:endParaRPr>
          </a:p>
          <a:p>
            <a:pPr marL="457200" indent="-457200">
              <a:lnSpc>
                <a:spcPct val="120000"/>
              </a:lnSpc>
              <a:spcBef>
                <a:spcPts val="0"/>
              </a:spcBef>
              <a:buFont typeface="+mj-lt"/>
              <a:buAutoNum type="arabicPeriod"/>
            </a:pPr>
            <a:r>
              <a:rPr lang="en-US" dirty="0">
                <a:solidFill>
                  <a:schemeClr val="accent3">
                    <a:lumMod val="75000"/>
                  </a:schemeClr>
                </a:solidFill>
                <a:latin typeface="Verdana" pitchFamily="34" charset="0"/>
                <a:ea typeface="Verdana" pitchFamily="34" charset="0"/>
                <a:cs typeface="Verdana" pitchFamily="34" charset="0"/>
              </a:rPr>
              <a:t>A direct reading question about the element, often identification and interpretation</a:t>
            </a:r>
          </a:p>
          <a:p>
            <a:pPr marL="0" indent="0">
              <a:lnSpc>
                <a:spcPct val="120000"/>
              </a:lnSpc>
              <a:spcBef>
                <a:spcPts val="0"/>
              </a:spcBef>
              <a:buNone/>
            </a:pPr>
            <a:r>
              <a:rPr lang="en-US" dirty="0">
                <a:latin typeface="Verdana" pitchFamily="34" charset="0"/>
                <a:ea typeface="Verdana" pitchFamily="34" charset="0"/>
                <a:cs typeface="Verdana" pitchFamily="34" charset="0"/>
              </a:rPr>
              <a:t> </a:t>
            </a:r>
          </a:p>
          <a:p>
            <a:pPr marL="457200" indent="-457200">
              <a:lnSpc>
                <a:spcPct val="120000"/>
              </a:lnSpc>
              <a:spcBef>
                <a:spcPts val="0"/>
              </a:spcBef>
              <a:buFont typeface="+mj-lt"/>
              <a:buAutoNum type="arabicPeriod" startAt="2"/>
            </a:pPr>
            <a:r>
              <a:rPr lang="en-US" dirty="0">
                <a:solidFill>
                  <a:schemeClr val="accent3">
                    <a:lumMod val="75000"/>
                  </a:schemeClr>
                </a:solidFill>
                <a:latin typeface="Verdana" pitchFamily="34" charset="0"/>
                <a:ea typeface="Verdana" pitchFamily="34" charset="0"/>
                <a:cs typeface="Verdana" pitchFamily="34" charset="0"/>
              </a:rPr>
              <a:t>A second question, often more hypothetical, abstract, or comparative</a:t>
            </a:r>
          </a:p>
          <a:p>
            <a:pPr>
              <a:lnSpc>
                <a:spcPct val="120000"/>
              </a:lnSpc>
              <a:spcBef>
                <a:spcPts val="0"/>
              </a:spcBef>
            </a:pPr>
            <a:endParaRPr lang="en-US" dirty="0">
              <a:solidFill>
                <a:schemeClr val="accent3">
                  <a:lumMod val="75000"/>
                </a:schemeClr>
              </a:solidFill>
              <a:latin typeface="Verdana" pitchFamily="34" charset="0"/>
              <a:ea typeface="Verdana" pitchFamily="34" charset="0"/>
              <a:cs typeface="Verdana" pitchFamily="34" charset="0"/>
            </a:endParaRPr>
          </a:p>
          <a:p>
            <a:pPr marL="0" indent="0">
              <a:lnSpc>
                <a:spcPct val="120000"/>
              </a:lnSpc>
              <a:spcBef>
                <a:spcPts val="0"/>
              </a:spcBef>
              <a:buNone/>
            </a:pPr>
            <a:r>
              <a:rPr lang="en-US" i="1" dirty="0">
                <a:latin typeface="Verdana" pitchFamily="34" charset="0"/>
                <a:ea typeface="Verdana" pitchFamily="34" charset="0"/>
                <a:cs typeface="Verdana" pitchFamily="34" charset="0"/>
              </a:rPr>
              <a:t> </a:t>
            </a:r>
          </a:p>
          <a:p>
            <a:pPr marL="0" indent="0">
              <a:lnSpc>
                <a:spcPct val="120000"/>
              </a:lnSpc>
              <a:spcBef>
                <a:spcPts val="0"/>
              </a:spcBef>
              <a:buNone/>
            </a:pPr>
            <a:r>
              <a:rPr lang="en-US" b="1" dirty="0">
                <a:solidFill>
                  <a:srgbClr val="FF9900"/>
                </a:solidFill>
                <a:latin typeface="Verdana" pitchFamily="34" charset="0"/>
                <a:ea typeface="Verdana" pitchFamily="34" charset="0"/>
                <a:cs typeface="Verdana" pitchFamily="34" charset="0"/>
              </a:rPr>
              <a:t>APPLY:</a:t>
            </a:r>
            <a:endParaRPr lang="en-US" i="1" dirty="0">
              <a:solidFill>
                <a:srgbClr val="FF9900"/>
              </a:solidFill>
              <a:latin typeface="Verdana" pitchFamily="34" charset="0"/>
              <a:ea typeface="Verdana" pitchFamily="34" charset="0"/>
              <a:cs typeface="Verdana" pitchFamily="34" charset="0"/>
            </a:endParaRPr>
          </a:p>
          <a:p>
            <a:pPr>
              <a:lnSpc>
                <a:spcPct val="120000"/>
              </a:lnSpc>
              <a:spcBef>
                <a:spcPts val="0"/>
              </a:spcBef>
            </a:pPr>
            <a:r>
              <a:rPr lang="en-US" dirty="0">
                <a:solidFill>
                  <a:schemeClr val="accent3">
                    <a:lumMod val="75000"/>
                  </a:schemeClr>
                </a:solidFill>
                <a:latin typeface="Verdana" pitchFamily="34" charset="0"/>
                <a:ea typeface="Verdana" pitchFamily="34" charset="0"/>
                <a:cs typeface="Verdana" pitchFamily="34" charset="0"/>
              </a:rPr>
              <a:t>An activity, often imitative</a:t>
            </a:r>
            <a:endParaRPr lang="en-US" dirty="0">
              <a:latin typeface="Verdana" pitchFamily="34" charset="0"/>
              <a:ea typeface="Verdana" pitchFamily="34" charset="0"/>
              <a:cs typeface="Verdan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Effect transition="in" filter="fade">
                                      <p:cBhvr>
                                        <p:cTn id="14" dur="1000"/>
                                        <p:tgtEl>
                                          <p:spTgt spid="5">
                                            <p:txEl>
                                              <p:pRg st="0" end="0"/>
                                            </p:txEl>
                                          </p:spTgt>
                                        </p:tgtEl>
                                      </p:cBhvr>
                                    </p:animEffect>
                                    <p:anim calcmode="lin" valueType="num">
                                      <p:cBhvr>
                                        <p:cTn id="15"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5">
                                            <p:txEl>
                                              <p:pRg st="3" end="3"/>
                                            </p:txEl>
                                          </p:spTgt>
                                        </p:tgtEl>
                                        <p:attrNameLst>
                                          <p:attrName>style.visibility</p:attrName>
                                        </p:attrNameLst>
                                      </p:cBhvr>
                                      <p:to>
                                        <p:strVal val="visible"/>
                                      </p:to>
                                    </p:set>
                                    <p:animEffect transition="in" filter="fade">
                                      <p:cBhvr>
                                        <p:cTn id="26" dur="500"/>
                                        <p:tgtEl>
                                          <p:spTgt spid="5">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animEffect transition="in" filter="fade">
                                      <p:cBhvr>
                                        <p:cTn id="31" dur="1000"/>
                                        <p:tgtEl>
                                          <p:spTgt spid="5">
                                            <p:txEl>
                                              <p:pRg st="6" end="6"/>
                                            </p:txEl>
                                          </p:spTgt>
                                        </p:tgtEl>
                                      </p:cBhvr>
                                    </p:animEffect>
                                    <p:anim calcmode="lin" valueType="num">
                                      <p:cBhvr>
                                        <p:cTn id="32"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33" dur="10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5">
                                            <p:txEl>
                                              <p:pRg st="7" end="7"/>
                                            </p:txEl>
                                          </p:spTgt>
                                        </p:tgtEl>
                                        <p:attrNameLst>
                                          <p:attrName>style.visibility</p:attrName>
                                        </p:attrNameLst>
                                      </p:cBhvr>
                                      <p:to>
                                        <p:strVal val="visible"/>
                                      </p:to>
                                    </p:set>
                                    <p:animEffect transition="in" filter="fade">
                                      <p:cBhvr>
                                        <p:cTn id="38" dur="5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152400"/>
            <a:ext cx="8229600" cy="762000"/>
          </a:xfrm>
        </p:spPr>
        <p:txBody>
          <a:bodyPr/>
          <a:lstStyle/>
          <a:p>
            <a:r>
              <a:rPr lang="en-US" sz="2800" dirty="0">
                <a:solidFill>
                  <a:schemeClr val="accent3">
                    <a:lumMod val="75000"/>
                  </a:schemeClr>
                </a:solidFill>
                <a:latin typeface="Cambria" pitchFamily="18" charset="0"/>
              </a:rPr>
              <a:t>Voice Lessons 1: DICTION</a:t>
            </a:r>
          </a:p>
        </p:txBody>
      </p:sp>
      <p:sp>
        <p:nvSpPr>
          <p:cNvPr id="3" name="Content Placeholder 2"/>
          <p:cNvSpPr>
            <a:spLocks noGrp="1"/>
          </p:cNvSpPr>
          <p:nvPr>
            <p:ph idx="1"/>
          </p:nvPr>
        </p:nvSpPr>
        <p:spPr>
          <a:xfrm>
            <a:off x="2667000" y="1143000"/>
            <a:ext cx="7162800" cy="1219200"/>
          </a:xfrm>
        </p:spPr>
        <p:txBody>
          <a:bodyPr>
            <a:normAutofit fontScale="62500" lnSpcReduction="20000"/>
          </a:bodyPr>
          <a:lstStyle/>
          <a:p>
            <a:pPr marL="0" indent="0">
              <a:lnSpc>
                <a:spcPct val="120000"/>
              </a:lnSpc>
              <a:buNone/>
            </a:pPr>
            <a:r>
              <a:rPr lang="en-US" dirty="0">
                <a:latin typeface="Cambria" pitchFamily="18" charset="0"/>
                <a:ea typeface="Verdana" pitchFamily="34" charset="0"/>
                <a:cs typeface="Verdana" pitchFamily="34" charset="0"/>
              </a:rPr>
              <a:t> </a:t>
            </a:r>
            <a:r>
              <a:rPr lang="en-US" sz="3800" dirty="0">
                <a:solidFill>
                  <a:srgbClr val="663300"/>
                </a:solidFill>
                <a:latin typeface="Cambria" pitchFamily="18" charset="0"/>
                <a:ea typeface="Verdana" pitchFamily="34" charset="0"/>
                <a:cs typeface="Verdana" pitchFamily="34" charset="0"/>
              </a:rPr>
              <a:t>As I watched, the sun broke weakly through, brightened the rich red of the fawns, and </a:t>
            </a:r>
            <a:r>
              <a:rPr lang="en-US" sz="3800" dirty="0">
                <a:solidFill>
                  <a:schemeClr val="accent3">
                    <a:lumMod val="50000"/>
                  </a:schemeClr>
                </a:solidFill>
                <a:latin typeface="Cambria" pitchFamily="18" charset="0"/>
                <a:ea typeface="Verdana" pitchFamily="34" charset="0"/>
                <a:cs typeface="Verdana" pitchFamily="34" charset="0"/>
              </a:rPr>
              <a:t>kindled</a:t>
            </a:r>
            <a:r>
              <a:rPr lang="en-US" sz="3800" b="1" i="1" dirty="0">
                <a:solidFill>
                  <a:schemeClr val="accent3">
                    <a:lumMod val="50000"/>
                  </a:schemeClr>
                </a:solidFill>
                <a:latin typeface="Cambria" pitchFamily="18" charset="0"/>
                <a:ea typeface="Verdana" pitchFamily="34" charset="0"/>
                <a:cs typeface="Verdana" pitchFamily="34" charset="0"/>
              </a:rPr>
              <a:t> </a:t>
            </a:r>
            <a:r>
              <a:rPr lang="en-US" sz="3800" dirty="0">
                <a:solidFill>
                  <a:srgbClr val="663300"/>
                </a:solidFill>
                <a:latin typeface="Cambria" pitchFamily="18" charset="0"/>
                <a:ea typeface="Verdana" pitchFamily="34" charset="0"/>
                <a:cs typeface="Verdana" pitchFamily="34" charset="0"/>
              </a:rPr>
              <a:t>their white spots.</a:t>
            </a:r>
            <a:endParaRPr lang="en-US" dirty="0">
              <a:solidFill>
                <a:srgbClr val="663300"/>
              </a:solidFill>
              <a:latin typeface="Cambria" pitchFamily="18" charset="0"/>
              <a:ea typeface="Verdana" pitchFamily="34" charset="0"/>
              <a:cs typeface="Verdana" pitchFamily="34" charset="0"/>
            </a:endParaRPr>
          </a:p>
        </p:txBody>
      </p:sp>
      <p:sp>
        <p:nvSpPr>
          <p:cNvPr id="4" name="Content Placeholder 2"/>
          <p:cNvSpPr txBox="1">
            <a:spLocks/>
          </p:cNvSpPr>
          <p:nvPr/>
        </p:nvSpPr>
        <p:spPr>
          <a:xfrm>
            <a:off x="2133600" y="2362200"/>
            <a:ext cx="7848600" cy="41116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algn="r">
              <a:buFont typeface="Arial" pitchFamily="34" charset="0"/>
              <a:buNone/>
            </a:pPr>
            <a:r>
              <a:rPr lang="en-US" sz="1600" dirty="0">
                <a:solidFill>
                  <a:schemeClr val="accent3">
                    <a:lumMod val="50000"/>
                  </a:schemeClr>
                </a:solidFill>
                <a:latin typeface="Verdana" pitchFamily="34" charset="0"/>
                <a:ea typeface="Verdana" pitchFamily="34" charset="0"/>
                <a:cs typeface="Verdana" pitchFamily="34" charset="0"/>
              </a:rPr>
              <a:t>— E. B. White, “Twins,” </a:t>
            </a:r>
            <a:r>
              <a:rPr lang="en-US" sz="1600" i="1" dirty="0">
                <a:solidFill>
                  <a:schemeClr val="accent3">
                    <a:lumMod val="50000"/>
                  </a:schemeClr>
                </a:solidFill>
                <a:latin typeface="Verdana" pitchFamily="34" charset="0"/>
                <a:ea typeface="Verdana" pitchFamily="34" charset="0"/>
                <a:cs typeface="Verdana" pitchFamily="34" charset="0"/>
              </a:rPr>
              <a:t>Poems and Sketches of E. B. White</a:t>
            </a:r>
            <a:endParaRPr lang="en-US" sz="1600" dirty="0">
              <a:solidFill>
                <a:schemeClr val="accent3">
                  <a:lumMod val="50000"/>
                </a:schemeClr>
              </a:solidFill>
              <a:latin typeface="Verdana" pitchFamily="34" charset="0"/>
              <a:ea typeface="Verdana" pitchFamily="34" charset="0"/>
              <a:cs typeface="Verdana" pitchFamily="34" charset="0"/>
            </a:endParaRPr>
          </a:p>
        </p:txBody>
      </p:sp>
      <p:sp>
        <p:nvSpPr>
          <p:cNvPr id="5" name="Content Placeholder 2"/>
          <p:cNvSpPr txBox="1">
            <a:spLocks/>
          </p:cNvSpPr>
          <p:nvPr/>
        </p:nvSpPr>
        <p:spPr>
          <a:xfrm>
            <a:off x="2667000" y="2895600"/>
            <a:ext cx="7315200" cy="3352800"/>
          </a:xfrm>
          <a:prstGeom prst="rect">
            <a:avLst/>
          </a:prstGeom>
        </p:spPr>
        <p:txBody>
          <a:bodyPr vert="horz" lIns="91440" tIns="45720" rIns="91440" bIns="45720" rtlCol="0">
            <a:normAutofit fontScale="70000" lnSpcReduction="20000"/>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0" indent="0">
              <a:lnSpc>
                <a:spcPct val="120000"/>
              </a:lnSpc>
              <a:spcBef>
                <a:spcPts val="0"/>
              </a:spcBef>
              <a:buNone/>
            </a:pPr>
            <a:r>
              <a:rPr lang="en-US" b="1" dirty="0">
                <a:solidFill>
                  <a:srgbClr val="FF9900"/>
                </a:solidFill>
                <a:latin typeface="Verdana" pitchFamily="34" charset="0"/>
                <a:ea typeface="Verdana" pitchFamily="34" charset="0"/>
                <a:cs typeface="Verdana" pitchFamily="34" charset="0"/>
              </a:rPr>
              <a:t>DISCUSS:</a:t>
            </a:r>
            <a:endParaRPr lang="en-US" i="1" dirty="0">
              <a:solidFill>
                <a:srgbClr val="FF9900"/>
              </a:solidFill>
              <a:latin typeface="Verdana" pitchFamily="34" charset="0"/>
              <a:ea typeface="Verdana" pitchFamily="34" charset="0"/>
              <a:cs typeface="Verdana" pitchFamily="34" charset="0"/>
            </a:endParaRPr>
          </a:p>
          <a:p>
            <a:pPr>
              <a:lnSpc>
                <a:spcPct val="120000"/>
              </a:lnSpc>
              <a:spcBef>
                <a:spcPts val="0"/>
              </a:spcBef>
            </a:pPr>
            <a:r>
              <a:rPr lang="en-US" dirty="0">
                <a:solidFill>
                  <a:schemeClr val="accent3">
                    <a:lumMod val="75000"/>
                  </a:schemeClr>
                </a:solidFill>
                <a:latin typeface="Verdana" pitchFamily="34" charset="0"/>
                <a:ea typeface="Verdana" pitchFamily="34" charset="0"/>
                <a:cs typeface="Verdana" pitchFamily="34" charset="0"/>
              </a:rPr>
              <a:t>What kind of flame does </a:t>
            </a:r>
            <a:r>
              <a:rPr lang="en-US" b="1" i="1" dirty="0">
                <a:solidFill>
                  <a:schemeClr val="accent3">
                    <a:lumMod val="75000"/>
                  </a:schemeClr>
                </a:solidFill>
                <a:latin typeface="Cambria" pitchFamily="18" charset="0"/>
                <a:ea typeface="Verdana" pitchFamily="34" charset="0"/>
                <a:cs typeface="Verdana" pitchFamily="34" charset="0"/>
              </a:rPr>
              <a:t>kindled</a:t>
            </a:r>
            <a:r>
              <a:rPr lang="en-US" dirty="0">
                <a:solidFill>
                  <a:schemeClr val="accent3">
                    <a:lumMod val="75000"/>
                  </a:schemeClr>
                </a:solidFill>
                <a:latin typeface="Verdana" pitchFamily="34" charset="0"/>
                <a:ea typeface="Verdana" pitchFamily="34" charset="0"/>
                <a:cs typeface="Verdana" pitchFamily="34" charset="0"/>
              </a:rPr>
              <a:t> imply? How does this verb suit the purpose of the sentence?</a:t>
            </a:r>
          </a:p>
          <a:p>
            <a:pPr marL="0" indent="0">
              <a:lnSpc>
                <a:spcPct val="120000"/>
              </a:lnSpc>
              <a:spcBef>
                <a:spcPts val="0"/>
              </a:spcBef>
              <a:buNone/>
            </a:pPr>
            <a:r>
              <a:rPr lang="en-US" dirty="0">
                <a:latin typeface="Verdana" pitchFamily="34" charset="0"/>
                <a:ea typeface="Verdana" pitchFamily="34" charset="0"/>
                <a:cs typeface="Verdana" pitchFamily="34" charset="0"/>
              </a:rPr>
              <a:t> </a:t>
            </a:r>
          </a:p>
          <a:p>
            <a:pPr>
              <a:lnSpc>
                <a:spcPct val="120000"/>
              </a:lnSpc>
              <a:spcBef>
                <a:spcPts val="0"/>
              </a:spcBef>
            </a:pPr>
            <a:r>
              <a:rPr lang="en-US" dirty="0">
                <a:solidFill>
                  <a:schemeClr val="accent3">
                    <a:lumMod val="75000"/>
                  </a:schemeClr>
                </a:solidFill>
                <a:latin typeface="Verdana" pitchFamily="34" charset="0"/>
                <a:ea typeface="Verdana" pitchFamily="34" charset="0"/>
                <a:cs typeface="Verdana" pitchFamily="34" charset="0"/>
              </a:rPr>
              <a:t>Would the sentence be strengthened or weakened by changing </a:t>
            </a:r>
            <a:r>
              <a:rPr lang="en-US" sz="2600" i="1" dirty="0">
                <a:solidFill>
                  <a:schemeClr val="accent3">
                    <a:lumMod val="75000"/>
                  </a:schemeClr>
                </a:solidFill>
                <a:latin typeface="Cambria" pitchFamily="18" charset="0"/>
                <a:ea typeface="Verdana" pitchFamily="34" charset="0"/>
                <a:cs typeface="Verdana" pitchFamily="34" charset="0"/>
              </a:rPr>
              <a:t>the sun broke weakly through</a:t>
            </a:r>
            <a:r>
              <a:rPr lang="en-US" sz="2600" dirty="0">
                <a:solidFill>
                  <a:schemeClr val="accent3">
                    <a:lumMod val="75000"/>
                  </a:schemeClr>
                </a:solidFill>
                <a:latin typeface="Verdana" pitchFamily="34" charset="0"/>
                <a:ea typeface="Verdana" pitchFamily="34" charset="0"/>
                <a:cs typeface="Verdana" pitchFamily="34" charset="0"/>
              </a:rPr>
              <a:t> </a:t>
            </a:r>
            <a:r>
              <a:rPr lang="en-US" dirty="0">
                <a:solidFill>
                  <a:schemeClr val="accent3">
                    <a:lumMod val="75000"/>
                  </a:schemeClr>
                </a:solidFill>
                <a:latin typeface="Verdana" pitchFamily="34" charset="0"/>
                <a:ea typeface="Verdana" pitchFamily="34" charset="0"/>
                <a:cs typeface="Verdana" pitchFamily="34" charset="0"/>
              </a:rPr>
              <a:t>to </a:t>
            </a:r>
            <a:r>
              <a:rPr lang="en-US" sz="2600" i="1" dirty="0">
                <a:solidFill>
                  <a:schemeClr val="accent3">
                    <a:lumMod val="75000"/>
                  </a:schemeClr>
                </a:solidFill>
                <a:latin typeface="Cambria" pitchFamily="18" charset="0"/>
                <a:ea typeface="Verdana" pitchFamily="34" charset="0"/>
                <a:cs typeface="Verdana" pitchFamily="34" charset="0"/>
              </a:rPr>
              <a:t>the sun burst through</a:t>
            </a:r>
            <a:r>
              <a:rPr lang="en-US" dirty="0">
                <a:solidFill>
                  <a:schemeClr val="accent3">
                    <a:lumMod val="75000"/>
                  </a:schemeClr>
                </a:solidFill>
                <a:latin typeface="Verdana" pitchFamily="34" charset="0"/>
                <a:ea typeface="Verdana" pitchFamily="34" charset="0"/>
                <a:cs typeface="Verdana" pitchFamily="34" charset="0"/>
              </a:rPr>
              <a:t>? Explain the effect this change would have on the use of the verb </a:t>
            </a:r>
            <a:r>
              <a:rPr lang="en-US" sz="2600" i="1" dirty="0">
                <a:solidFill>
                  <a:schemeClr val="accent3">
                    <a:lumMod val="75000"/>
                  </a:schemeClr>
                </a:solidFill>
                <a:latin typeface="Cambria" pitchFamily="18" charset="0"/>
                <a:ea typeface="Verdana" pitchFamily="34" charset="0"/>
                <a:cs typeface="Verdana" pitchFamily="34" charset="0"/>
              </a:rPr>
              <a:t>kindled</a:t>
            </a:r>
            <a:r>
              <a:rPr lang="en-US" dirty="0">
                <a:solidFill>
                  <a:schemeClr val="accent3">
                    <a:lumMod val="75000"/>
                  </a:schemeClr>
                </a:solidFill>
                <a:latin typeface="Verdana" pitchFamily="34" charset="0"/>
                <a:ea typeface="Verdana" pitchFamily="34" charset="0"/>
                <a:cs typeface="Verdana" pitchFamily="34" charset="0"/>
              </a:rPr>
              <a:t>.</a:t>
            </a:r>
          </a:p>
          <a:p>
            <a:pPr marL="0" indent="0">
              <a:lnSpc>
                <a:spcPct val="120000"/>
              </a:lnSpc>
              <a:spcBef>
                <a:spcPts val="0"/>
              </a:spcBef>
              <a:buNone/>
            </a:pPr>
            <a:r>
              <a:rPr lang="en-US" i="1" dirty="0">
                <a:latin typeface="Verdana" pitchFamily="34" charset="0"/>
                <a:ea typeface="Verdana" pitchFamily="34" charset="0"/>
                <a:cs typeface="Verdana" pitchFamily="34" charset="0"/>
              </a:rPr>
              <a:t> </a:t>
            </a:r>
          </a:p>
          <a:p>
            <a:pPr marL="0" indent="0">
              <a:lnSpc>
                <a:spcPct val="120000"/>
              </a:lnSpc>
              <a:spcBef>
                <a:spcPts val="0"/>
              </a:spcBef>
              <a:buNone/>
            </a:pPr>
            <a:r>
              <a:rPr lang="en-US" b="1" dirty="0">
                <a:solidFill>
                  <a:srgbClr val="FF9900"/>
                </a:solidFill>
                <a:latin typeface="Verdana" pitchFamily="34" charset="0"/>
                <a:ea typeface="Verdana" pitchFamily="34" charset="0"/>
                <a:cs typeface="Verdana" pitchFamily="34" charset="0"/>
              </a:rPr>
              <a:t>APPLY:</a:t>
            </a:r>
            <a:endParaRPr lang="en-US" i="1" dirty="0">
              <a:solidFill>
                <a:srgbClr val="FF9900"/>
              </a:solidFill>
              <a:latin typeface="Verdana" pitchFamily="34" charset="0"/>
              <a:ea typeface="Verdana" pitchFamily="34" charset="0"/>
              <a:cs typeface="Verdana" pitchFamily="34" charset="0"/>
            </a:endParaRPr>
          </a:p>
          <a:p>
            <a:pPr>
              <a:lnSpc>
                <a:spcPct val="120000"/>
              </a:lnSpc>
              <a:spcBef>
                <a:spcPts val="0"/>
              </a:spcBef>
            </a:pPr>
            <a:r>
              <a:rPr lang="en-US" dirty="0">
                <a:solidFill>
                  <a:schemeClr val="accent3">
                    <a:lumMod val="75000"/>
                  </a:schemeClr>
                </a:solidFill>
                <a:latin typeface="Verdana" pitchFamily="34" charset="0"/>
                <a:ea typeface="Verdana" pitchFamily="34" charset="0"/>
                <a:cs typeface="Verdana" pitchFamily="34" charset="0"/>
              </a:rPr>
              <a:t>Brainstorm with your team a list of action verbs that demonstrate the effects of sunlight.</a:t>
            </a:r>
          </a:p>
          <a:p>
            <a:pPr marL="0" indent="0">
              <a:lnSpc>
                <a:spcPct val="120000"/>
              </a:lnSpc>
              <a:spcBef>
                <a:spcPts val="0"/>
              </a:spcBef>
            </a:pPr>
            <a:endParaRPr lang="en-US" dirty="0">
              <a:latin typeface="Verdana" pitchFamily="34" charset="0"/>
              <a:ea typeface="Verdana" pitchFamily="34" charset="0"/>
              <a:cs typeface="Verdana" pitchFamily="34" charset="0"/>
            </a:endParaRPr>
          </a:p>
        </p:txBody>
      </p:sp>
      <p:cxnSp>
        <p:nvCxnSpPr>
          <p:cNvPr id="7" name="Straight Connector 6"/>
          <p:cNvCxnSpPr/>
          <p:nvPr/>
        </p:nvCxnSpPr>
        <p:spPr>
          <a:xfrm>
            <a:off x="4114800" y="2667000"/>
            <a:ext cx="1219200" cy="0"/>
          </a:xfrm>
          <a:prstGeom prst="line">
            <a:avLst/>
          </a:prstGeom>
          <a:ln/>
          <a:effectLst>
            <a:outerShdw blurRad="50800" dist="38100" dir="2700000" algn="tl" rotWithShape="0">
              <a:prstClr val="black">
                <a:alpha val="40000"/>
              </a:prstClr>
            </a:outerShdw>
          </a:effectLst>
        </p:spPr>
        <p:style>
          <a:lnRef idx="1">
            <a:schemeClr val="accent3"/>
          </a:lnRef>
          <a:fillRef idx="0">
            <a:schemeClr val="accent3"/>
          </a:fillRef>
          <a:effectRef idx="0">
            <a:schemeClr val="accent3"/>
          </a:effectRef>
          <a:fontRef idx="minor">
            <a:schemeClr val="tx1"/>
          </a:fontRef>
        </p:style>
      </p:cxnSp>
      <p:sp>
        <p:nvSpPr>
          <p:cNvPr id="6" name="Rounded Rectangle 5"/>
          <p:cNvSpPr/>
          <p:nvPr/>
        </p:nvSpPr>
        <p:spPr>
          <a:xfrm>
            <a:off x="8077200" y="1600200"/>
            <a:ext cx="1143000" cy="3810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30157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fade">
                                      <p:cBhvr>
                                        <p:cTn id="13" dur="1000"/>
                                        <p:tgtEl>
                                          <p:spTgt spid="4">
                                            <p:txEl>
                                              <p:pRg st="0" end="0"/>
                                            </p:txEl>
                                          </p:spTgt>
                                        </p:tgtEl>
                                      </p:cBhvr>
                                    </p:animEffect>
                                    <p:anim calcmode="lin" valueType="num">
                                      <p:cBhvr>
                                        <p:cTn id="14"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6" presetClass="entr" presetSubtype="0"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down)">
                                      <p:cBhvr>
                                        <p:cTn id="20" dur="580">
                                          <p:stCondLst>
                                            <p:cond delay="0"/>
                                          </p:stCondLst>
                                        </p:cTn>
                                        <p:tgtEl>
                                          <p:spTgt spid="7"/>
                                        </p:tgtEl>
                                      </p:cBhvr>
                                    </p:animEffect>
                                    <p:anim calcmode="lin" valueType="num">
                                      <p:cBhvr>
                                        <p:cTn id="21"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22"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23"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24"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25"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26" dur="26">
                                          <p:stCondLst>
                                            <p:cond delay="650"/>
                                          </p:stCondLst>
                                        </p:cTn>
                                        <p:tgtEl>
                                          <p:spTgt spid="7"/>
                                        </p:tgtEl>
                                      </p:cBhvr>
                                      <p:to x="100000" y="60000"/>
                                    </p:animScale>
                                    <p:animScale>
                                      <p:cBhvr>
                                        <p:cTn id="27" dur="166" decel="50000">
                                          <p:stCondLst>
                                            <p:cond delay="676"/>
                                          </p:stCondLst>
                                        </p:cTn>
                                        <p:tgtEl>
                                          <p:spTgt spid="7"/>
                                        </p:tgtEl>
                                      </p:cBhvr>
                                      <p:to x="100000" y="100000"/>
                                    </p:animScale>
                                    <p:animScale>
                                      <p:cBhvr>
                                        <p:cTn id="28" dur="26">
                                          <p:stCondLst>
                                            <p:cond delay="1312"/>
                                          </p:stCondLst>
                                        </p:cTn>
                                        <p:tgtEl>
                                          <p:spTgt spid="7"/>
                                        </p:tgtEl>
                                      </p:cBhvr>
                                      <p:to x="100000" y="80000"/>
                                    </p:animScale>
                                    <p:animScale>
                                      <p:cBhvr>
                                        <p:cTn id="29" dur="166" decel="50000">
                                          <p:stCondLst>
                                            <p:cond delay="1338"/>
                                          </p:stCondLst>
                                        </p:cTn>
                                        <p:tgtEl>
                                          <p:spTgt spid="7"/>
                                        </p:tgtEl>
                                      </p:cBhvr>
                                      <p:to x="100000" y="100000"/>
                                    </p:animScale>
                                    <p:animScale>
                                      <p:cBhvr>
                                        <p:cTn id="30" dur="26">
                                          <p:stCondLst>
                                            <p:cond delay="1642"/>
                                          </p:stCondLst>
                                        </p:cTn>
                                        <p:tgtEl>
                                          <p:spTgt spid="7"/>
                                        </p:tgtEl>
                                      </p:cBhvr>
                                      <p:to x="100000" y="90000"/>
                                    </p:animScale>
                                    <p:animScale>
                                      <p:cBhvr>
                                        <p:cTn id="31" dur="166" decel="50000">
                                          <p:stCondLst>
                                            <p:cond delay="1668"/>
                                          </p:stCondLst>
                                        </p:cTn>
                                        <p:tgtEl>
                                          <p:spTgt spid="7"/>
                                        </p:tgtEl>
                                      </p:cBhvr>
                                      <p:to x="100000" y="100000"/>
                                    </p:animScale>
                                    <p:animScale>
                                      <p:cBhvr>
                                        <p:cTn id="32" dur="26">
                                          <p:stCondLst>
                                            <p:cond delay="1808"/>
                                          </p:stCondLst>
                                        </p:cTn>
                                        <p:tgtEl>
                                          <p:spTgt spid="7"/>
                                        </p:tgtEl>
                                      </p:cBhvr>
                                      <p:to x="100000" y="95000"/>
                                    </p:animScale>
                                    <p:animScale>
                                      <p:cBhvr>
                                        <p:cTn id="33" dur="166" decel="50000">
                                          <p:stCondLst>
                                            <p:cond delay="1834"/>
                                          </p:stCondLst>
                                        </p:cTn>
                                        <p:tgtEl>
                                          <p:spTgt spid="7"/>
                                        </p:tgtEl>
                                      </p:cBhvr>
                                      <p:to x="100000" y="100000"/>
                                    </p:animScale>
                                  </p:childTnLst>
                                </p:cTn>
                              </p:par>
                            </p:childTnLst>
                          </p:cTn>
                        </p:par>
                      </p:childTnLst>
                    </p:cTn>
                  </p:par>
                  <p:par>
                    <p:cTn id="34" fill="hold">
                      <p:stCondLst>
                        <p:cond delay="indefinite"/>
                      </p:stCondLst>
                      <p:childTnLst>
                        <p:par>
                          <p:cTn id="35" fill="hold">
                            <p:stCondLst>
                              <p:cond delay="0"/>
                            </p:stCondLst>
                            <p:childTnLst>
                              <p:par>
                                <p:cTn id="36" presetID="21" presetClass="entr" presetSubtype="1" fill="hold" grpId="0" nodeType="click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wheel(1)">
                                      <p:cBhvr>
                                        <p:cTn id="38" dur="2000"/>
                                        <p:tgtEl>
                                          <p:spTgt spid="6"/>
                                        </p:tgtEl>
                                      </p:cBhvr>
                                    </p:animEffect>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5">
                                            <p:txEl>
                                              <p:pRg st="0" end="0"/>
                                            </p:txEl>
                                          </p:spTgt>
                                        </p:tgtEl>
                                        <p:attrNameLst>
                                          <p:attrName>style.visibility</p:attrName>
                                        </p:attrNameLst>
                                      </p:cBhvr>
                                      <p:to>
                                        <p:strVal val="visible"/>
                                      </p:to>
                                    </p:set>
                                    <p:animEffect transition="in" filter="fade">
                                      <p:cBhvr>
                                        <p:cTn id="43" dur="1000"/>
                                        <p:tgtEl>
                                          <p:spTgt spid="5">
                                            <p:txEl>
                                              <p:pRg st="0" end="0"/>
                                            </p:txEl>
                                          </p:spTgt>
                                        </p:tgtEl>
                                      </p:cBhvr>
                                    </p:animEffect>
                                    <p:anim calcmode="lin" valueType="num">
                                      <p:cBhvr>
                                        <p:cTn id="44"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45"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5">
                                            <p:txEl>
                                              <p:pRg st="1" end="1"/>
                                            </p:txEl>
                                          </p:spTgt>
                                        </p:tgtEl>
                                        <p:attrNameLst>
                                          <p:attrName>style.visibility</p:attrName>
                                        </p:attrNameLst>
                                      </p:cBhvr>
                                      <p:to>
                                        <p:strVal val="visible"/>
                                      </p:to>
                                    </p:set>
                                    <p:animEffect transition="in" filter="fade">
                                      <p:cBhvr>
                                        <p:cTn id="50" dur="500"/>
                                        <p:tgtEl>
                                          <p:spTgt spid="5">
                                            <p:txEl>
                                              <p:pRg st="1" end="1"/>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5">
                                            <p:txEl>
                                              <p:pRg st="3" end="3"/>
                                            </p:txEl>
                                          </p:spTgt>
                                        </p:tgtEl>
                                        <p:attrNameLst>
                                          <p:attrName>style.visibility</p:attrName>
                                        </p:attrNameLst>
                                      </p:cBhvr>
                                      <p:to>
                                        <p:strVal val="visible"/>
                                      </p:to>
                                    </p:set>
                                    <p:animEffect transition="in" filter="fade">
                                      <p:cBhvr>
                                        <p:cTn id="55" dur="500"/>
                                        <p:tgtEl>
                                          <p:spTgt spid="5">
                                            <p:txEl>
                                              <p:pRg st="3" end="3"/>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nodeType="clickEffect">
                                  <p:stCondLst>
                                    <p:cond delay="0"/>
                                  </p:stCondLst>
                                  <p:childTnLst>
                                    <p:set>
                                      <p:cBhvr>
                                        <p:cTn id="59" dur="1" fill="hold">
                                          <p:stCondLst>
                                            <p:cond delay="0"/>
                                          </p:stCondLst>
                                        </p:cTn>
                                        <p:tgtEl>
                                          <p:spTgt spid="5">
                                            <p:txEl>
                                              <p:pRg st="5" end="5"/>
                                            </p:txEl>
                                          </p:spTgt>
                                        </p:tgtEl>
                                        <p:attrNameLst>
                                          <p:attrName>style.visibility</p:attrName>
                                        </p:attrNameLst>
                                      </p:cBhvr>
                                      <p:to>
                                        <p:strVal val="visible"/>
                                      </p:to>
                                    </p:set>
                                    <p:animEffect transition="in" filter="fade">
                                      <p:cBhvr>
                                        <p:cTn id="60" dur="1000"/>
                                        <p:tgtEl>
                                          <p:spTgt spid="5">
                                            <p:txEl>
                                              <p:pRg st="5" end="5"/>
                                            </p:txEl>
                                          </p:spTgt>
                                        </p:tgtEl>
                                      </p:cBhvr>
                                    </p:animEffect>
                                    <p:anim calcmode="lin" valueType="num">
                                      <p:cBhvr>
                                        <p:cTn id="61"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62"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5">
                                            <p:txEl>
                                              <p:pRg st="6" end="6"/>
                                            </p:txEl>
                                          </p:spTgt>
                                        </p:tgtEl>
                                        <p:attrNameLst>
                                          <p:attrName>style.visibility</p:attrName>
                                        </p:attrNameLst>
                                      </p:cBhvr>
                                      <p:to>
                                        <p:strVal val="visible"/>
                                      </p:to>
                                    </p:set>
                                    <p:animEffect transition="in" filter="fade">
                                      <p:cBhvr>
                                        <p:cTn id="67"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0"/>
            <a:ext cx="8229600" cy="838200"/>
          </a:xfrm>
        </p:spPr>
        <p:txBody>
          <a:bodyPr/>
          <a:lstStyle/>
          <a:p>
            <a:r>
              <a:rPr lang="en-US" sz="2800" dirty="0">
                <a:solidFill>
                  <a:schemeClr val="accent3">
                    <a:lumMod val="75000"/>
                  </a:schemeClr>
                </a:solidFill>
                <a:latin typeface="Cambria" pitchFamily="18" charset="0"/>
              </a:rPr>
              <a:t>Voice Lessons 2: DICTION</a:t>
            </a:r>
          </a:p>
        </p:txBody>
      </p:sp>
      <p:sp>
        <p:nvSpPr>
          <p:cNvPr id="3" name="Content Placeholder 2"/>
          <p:cNvSpPr>
            <a:spLocks noGrp="1"/>
          </p:cNvSpPr>
          <p:nvPr>
            <p:ph idx="1"/>
          </p:nvPr>
        </p:nvSpPr>
        <p:spPr>
          <a:xfrm>
            <a:off x="1981200" y="1066801"/>
            <a:ext cx="8229600" cy="5059363"/>
          </a:xfrm>
        </p:spPr>
        <p:txBody>
          <a:bodyPr>
            <a:normAutofit fontScale="92500" lnSpcReduction="10000"/>
          </a:bodyPr>
          <a:lstStyle/>
          <a:p>
            <a:pPr>
              <a:buNone/>
            </a:pPr>
            <a:r>
              <a:rPr lang="en-US" dirty="0">
                <a:solidFill>
                  <a:srgbClr val="663300"/>
                </a:solidFill>
                <a:latin typeface="Cambria" pitchFamily="18" charset="0"/>
                <a:ea typeface="Verdana" pitchFamily="34" charset="0"/>
                <a:cs typeface="Verdana" pitchFamily="34" charset="0"/>
              </a:rPr>
              <a:t>Art is the antidote</a:t>
            </a:r>
            <a:r>
              <a:rPr lang="en-US" b="1" i="1" dirty="0">
                <a:solidFill>
                  <a:srgbClr val="663300"/>
                </a:solidFill>
                <a:latin typeface="Cambria" pitchFamily="18" charset="0"/>
                <a:ea typeface="Verdana" pitchFamily="34" charset="0"/>
                <a:cs typeface="Verdana" pitchFamily="34" charset="0"/>
              </a:rPr>
              <a:t> </a:t>
            </a:r>
            <a:r>
              <a:rPr lang="en-US" dirty="0">
                <a:solidFill>
                  <a:srgbClr val="663300"/>
                </a:solidFill>
                <a:latin typeface="Cambria" pitchFamily="18" charset="0"/>
                <a:ea typeface="Verdana" pitchFamily="34" charset="0"/>
                <a:cs typeface="Verdana" pitchFamily="34" charset="0"/>
              </a:rPr>
              <a:t>that can call us back from the edge of numbness, restoring the ability to feel for another.</a:t>
            </a:r>
          </a:p>
          <a:p>
            <a:pPr algn="r">
              <a:buNone/>
            </a:pPr>
            <a:r>
              <a:rPr lang="en-US" dirty="0">
                <a:solidFill>
                  <a:srgbClr val="663300"/>
                </a:solidFill>
                <a:latin typeface="Cambria" pitchFamily="18" charset="0"/>
                <a:ea typeface="Verdana" pitchFamily="34" charset="0"/>
                <a:cs typeface="Verdana" pitchFamily="34" charset="0"/>
              </a:rPr>
              <a:t>— Barbara Kingsolver, </a:t>
            </a:r>
            <a:r>
              <a:rPr lang="en-US" i="1" dirty="0">
                <a:solidFill>
                  <a:srgbClr val="663300"/>
                </a:solidFill>
                <a:latin typeface="Cambria" pitchFamily="18" charset="0"/>
                <a:ea typeface="Verdana" pitchFamily="34" charset="0"/>
                <a:cs typeface="Verdana" pitchFamily="34" charset="0"/>
              </a:rPr>
              <a:t>High Tide in Tucson</a:t>
            </a:r>
            <a:endParaRPr lang="en-US" dirty="0">
              <a:solidFill>
                <a:srgbClr val="663300"/>
              </a:solidFill>
              <a:latin typeface="Cambria" pitchFamily="18" charset="0"/>
              <a:ea typeface="Verdana" pitchFamily="34" charset="0"/>
              <a:cs typeface="Verdana" pitchFamily="34" charset="0"/>
            </a:endParaRPr>
          </a:p>
          <a:p>
            <a:pPr>
              <a:buNone/>
            </a:pPr>
            <a:r>
              <a:rPr lang="en-US" i="1" dirty="0">
                <a:latin typeface="Verdana" pitchFamily="34" charset="0"/>
                <a:ea typeface="Verdana" pitchFamily="34" charset="0"/>
                <a:cs typeface="Verdana" pitchFamily="34" charset="0"/>
              </a:rPr>
              <a:t> </a:t>
            </a:r>
          </a:p>
          <a:p>
            <a:pPr>
              <a:buNone/>
            </a:pPr>
            <a:r>
              <a:rPr lang="en-US" b="1" dirty="0">
                <a:solidFill>
                  <a:srgbClr val="FF9900"/>
                </a:solidFill>
                <a:latin typeface="Verdana" pitchFamily="34" charset="0"/>
                <a:ea typeface="Verdana" pitchFamily="34" charset="0"/>
                <a:cs typeface="Verdana" pitchFamily="34" charset="0"/>
              </a:rPr>
              <a:t>DISCUSS</a:t>
            </a:r>
            <a:r>
              <a:rPr lang="en-US" b="1" dirty="0">
                <a:latin typeface="Verdana" pitchFamily="34" charset="0"/>
                <a:ea typeface="Verdana" pitchFamily="34" charset="0"/>
                <a:cs typeface="Verdana" pitchFamily="34" charset="0"/>
              </a:rPr>
              <a:t>:</a:t>
            </a:r>
            <a:endParaRPr lang="en-US" i="1" dirty="0">
              <a:latin typeface="Verdana" pitchFamily="34" charset="0"/>
              <a:ea typeface="Verdana" pitchFamily="34" charset="0"/>
              <a:cs typeface="Verdana" pitchFamily="34" charset="0"/>
            </a:endParaRPr>
          </a:p>
          <a:p>
            <a:pPr marL="457200" indent="-457200">
              <a:lnSpc>
                <a:spcPct val="120000"/>
              </a:lnSpc>
              <a:spcBef>
                <a:spcPts val="0"/>
              </a:spcBef>
              <a:buFont typeface="+mj-lt"/>
              <a:buAutoNum type="arabicPeriod"/>
            </a:pPr>
            <a:r>
              <a:rPr lang="en-US" sz="2000" dirty="0">
                <a:solidFill>
                  <a:schemeClr val="accent3">
                    <a:lumMod val="75000"/>
                  </a:schemeClr>
                </a:solidFill>
                <a:latin typeface="Verdana" pitchFamily="34" charset="0"/>
                <a:ea typeface="Verdana" pitchFamily="34" charset="0"/>
                <a:cs typeface="Verdana" pitchFamily="34" charset="0"/>
              </a:rPr>
              <a:t>By using the word antidote, what does Kingsolver imply about the inability to feel for another?</a:t>
            </a:r>
          </a:p>
          <a:p>
            <a:pPr marL="457200" indent="-457200">
              <a:lnSpc>
                <a:spcPct val="120000"/>
              </a:lnSpc>
              <a:spcBef>
                <a:spcPts val="0"/>
              </a:spcBef>
              <a:buFont typeface="+mj-lt"/>
              <a:buAutoNum type="arabicPeriod"/>
            </a:pPr>
            <a:endParaRPr lang="en-US" sz="2000" dirty="0">
              <a:solidFill>
                <a:schemeClr val="accent3">
                  <a:lumMod val="75000"/>
                </a:schemeClr>
              </a:solidFill>
              <a:latin typeface="Verdana" pitchFamily="34" charset="0"/>
              <a:ea typeface="Verdana" pitchFamily="34" charset="0"/>
              <a:cs typeface="Verdana" pitchFamily="34" charset="0"/>
            </a:endParaRPr>
          </a:p>
          <a:p>
            <a:pPr marL="457200" indent="-457200">
              <a:lnSpc>
                <a:spcPct val="120000"/>
              </a:lnSpc>
              <a:spcBef>
                <a:spcPts val="0"/>
              </a:spcBef>
              <a:buFont typeface="+mj-lt"/>
              <a:buAutoNum type="arabicPeriod"/>
            </a:pPr>
            <a:r>
              <a:rPr lang="en-US" sz="2000" dirty="0">
                <a:solidFill>
                  <a:schemeClr val="accent3">
                    <a:lumMod val="75000"/>
                  </a:schemeClr>
                </a:solidFill>
                <a:latin typeface="Verdana" pitchFamily="34" charset="0"/>
                <a:ea typeface="Verdana" pitchFamily="34" charset="0"/>
                <a:cs typeface="Verdana" pitchFamily="34" charset="0"/>
              </a:rPr>
              <a:t>If we change the word antidote to gift, what effect would it have on the meaning of the sentence?</a:t>
            </a:r>
          </a:p>
          <a:p>
            <a:pPr>
              <a:buNone/>
            </a:pPr>
            <a:r>
              <a:rPr lang="en-US" i="1" dirty="0">
                <a:latin typeface="Verdana" pitchFamily="34" charset="0"/>
                <a:ea typeface="Verdana" pitchFamily="34" charset="0"/>
                <a:cs typeface="Verdana" pitchFamily="34" charset="0"/>
              </a:rPr>
              <a:t> </a:t>
            </a:r>
          </a:p>
          <a:p>
            <a:pPr>
              <a:buNone/>
            </a:pPr>
            <a:r>
              <a:rPr lang="en-US" b="1" dirty="0">
                <a:solidFill>
                  <a:srgbClr val="FF9900"/>
                </a:solidFill>
                <a:latin typeface="Verdana" pitchFamily="34" charset="0"/>
                <a:ea typeface="Verdana" pitchFamily="34" charset="0"/>
                <a:cs typeface="Verdana" pitchFamily="34" charset="0"/>
              </a:rPr>
              <a:t>APPLY:</a:t>
            </a:r>
            <a:endParaRPr lang="en-US" i="1" dirty="0">
              <a:solidFill>
                <a:srgbClr val="FF9900"/>
              </a:solidFill>
              <a:latin typeface="Verdana" pitchFamily="34" charset="0"/>
              <a:ea typeface="Verdana" pitchFamily="34" charset="0"/>
              <a:cs typeface="Verdana" pitchFamily="34" charset="0"/>
            </a:endParaRPr>
          </a:p>
          <a:p>
            <a:pPr>
              <a:lnSpc>
                <a:spcPct val="120000"/>
              </a:lnSpc>
              <a:spcBef>
                <a:spcPts val="0"/>
              </a:spcBef>
            </a:pPr>
            <a:r>
              <a:rPr lang="en-US" sz="1800" dirty="0">
                <a:solidFill>
                  <a:schemeClr val="accent3">
                    <a:lumMod val="75000"/>
                  </a:schemeClr>
                </a:solidFill>
                <a:latin typeface="Verdana" pitchFamily="34" charset="0"/>
                <a:ea typeface="Verdana" pitchFamily="34" charset="0"/>
                <a:cs typeface="Verdana" pitchFamily="34" charset="0"/>
              </a:rPr>
              <a:t>Develop a list of medical terms; then write a sentence using a medical term to characterize art. Explain the effect this term has on the meaning of the sentence.</a:t>
            </a:r>
          </a:p>
          <a:p>
            <a:pPr>
              <a:lnSpc>
                <a:spcPct val="120000"/>
              </a:lnSpc>
              <a:spcBef>
                <a:spcPts val="0"/>
              </a:spcBef>
            </a:pPr>
            <a:endParaRPr lang="en-US" sz="1800" dirty="0">
              <a:solidFill>
                <a:schemeClr val="accent3">
                  <a:lumMod val="75000"/>
                </a:schemeClr>
              </a:solidFill>
              <a:latin typeface="Verdana" pitchFamily="34" charset="0"/>
              <a:ea typeface="Verdana" pitchFamily="34" charset="0"/>
              <a:cs typeface="Verdana" pitchFamily="34" charset="0"/>
            </a:endParaRPr>
          </a:p>
        </p:txBody>
      </p:sp>
      <p:sp>
        <p:nvSpPr>
          <p:cNvPr id="4" name="Rounded Rectangle 3"/>
          <p:cNvSpPr/>
          <p:nvPr/>
        </p:nvSpPr>
        <p:spPr>
          <a:xfrm>
            <a:off x="2819400" y="1066800"/>
            <a:ext cx="1066800" cy="3810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heel(1)">
                                      <p:cBhvr>
                                        <p:cTn id="15" dur="20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 calcmode="lin" valueType="num">
                                      <p:cBhvr additive="base">
                                        <p:cTn id="2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500"/>
                                        <p:tgtEl>
                                          <p:spTgt spid="3">
                                            <p:txEl>
                                              <p:pRg st="4" end="4"/>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3">
                                            <p:txEl>
                                              <p:pRg st="8" end="8"/>
                                            </p:txEl>
                                          </p:spTgt>
                                        </p:tgtEl>
                                        <p:attrNameLst>
                                          <p:attrName>style.visibility</p:attrName>
                                        </p:attrNameLst>
                                      </p:cBhvr>
                                      <p:to>
                                        <p:strVal val="visible"/>
                                      </p:to>
                                    </p:set>
                                    <p:anim calcmode="lin" valueType="num">
                                      <p:cBhvr additive="base">
                                        <p:cTn id="34"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3">
                                            <p:txEl>
                                              <p:pRg st="9" end="9"/>
                                            </p:txEl>
                                          </p:spTgt>
                                        </p:tgtEl>
                                        <p:attrNameLst>
                                          <p:attrName>style.visibility</p:attrName>
                                        </p:attrNameLst>
                                      </p:cBhvr>
                                      <p:to>
                                        <p:strVal val="visible"/>
                                      </p:to>
                                    </p:set>
                                    <p:animEffect transition="in" filter="fade">
                                      <p:cBhvr>
                                        <p:cTn id="40"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0"/>
            <a:ext cx="8229600" cy="914400"/>
          </a:xfrm>
        </p:spPr>
        <p:txBody>
          <a:bodyPr/>
          <a:lstStyle/>
          <a:p>
            <a:r>
              <a:rPr lang="en-US" sz="2800" dirty="0">
                <a:solidFill>
                  <a:schemeClr val="accent3">
                    <a:lumMod val="75000"/>
                  </a:schemeClr>
                </a:solidFill>
              </a:rPr>
              <a:t>Voice Lessons 3: DETAIL</a:t>
            </a:r>
          </a:p>
        </p:txBody>
      </p:sp>
      <p:sp>
        <p:nvSpPr>
          <p:cNvPr id="3" name="Content Placeholder 2"/>
          <p:cNvSpPr>
            <a:spLocks noGrp="1"/>
          </p:cNvSpPr>
          <p:nvPr>
            <p:ph idx="1"/>
          </p:nvPr>
        </p:nvSpPr>
        <p:spPr>
          <a:xfrm>
            <a:off x="1752600" y="1066800"/>
            <a:ext cx="8686800" cy="5486400"/>
          </a:xfrm>
        </p:spPr>
        <p:txBody>
          <a:bodyPr>
            <a:normAutofit fontScale="40000" lnSpcReduction="20000"/>
          </a:bodyPr>
          <a:lstStyle/>
          <a:p>
            <a:pPr marL="0" indent="0">
              <a:lnSpc>
                <a:spcPct val="120000"/>
              </a:lnSpc>
              <a:buNone/>
            </a:pPr>
            <a:r>
              <a:rPr lang="en-US" sz="4600" dirty="0">
                <a:solidFill>
                  <a:srgbClr val="663300"/>
                </a:solidFill>
                <a:latin typeface="Cambria" pitchFamily="18" charset="0"/>
                <a:ea typeface="Verdana" pitchFamily="34" charset="0"/>
                <a:cs typeface="Verdana" pitchFamily="34" charset="0"/>
              </a:rPr>
              <a:t>An old man, Don </a:t>
            </a:r>
            <a:r>
              <a:rPr lang="en-US" sz="4600" dirty="0" err="1">
                <a:solidFill>
                  <a:srgbClr val="663300"/>
                </a:solidFill>
                <a:latin typeface="Cambria" pitchFamily="18" charset="0"/>
                <a:ea typeface="Verdana" pitchFamily="34" charset="0"/>
                <a:cs typeface="Verdana" pitchFamily="34" charset="0"/>
              </a:rPr>
              <a:t>Tomasito</a:t>
            </a:r>
            <a:r>
              <a:rPr lang="en-US" sz="4600" dirty="0">
                <a:solidFill>
                  <a:srgbClr val="663300"/>
                </a:solidFill>
                <a:latin typeface="Cambria" pitchFamily="18" charset="0"/>
                <a:ea typeface="Verdana" pitchFamily="34" charset="0"/>
                <a:cs typeface="Verdana" pitchFamily="34" charset="0"/>
              </a:rPr>
              <a:t>, the baker, played the tuba. When he blew into the huge mouthpiece, his face would turn purple and his thousand wrinkles would disappear as his skin filled out.</a:t>
            </a:r>
          </a:p>
          <a:p>
            <a:pPr marL="0" indent="0" algn="r">
              <a:lnSpc>
                <a:spcPct val="120000"/>
              </a:lnSpc>
              <a:buNone/>
            </a:pPr>
            <a:r>
              <a:rPr lang="es-ES" sz="3200" dirty="0">
                <a:solidFill>
                  <a:srgbClr val="663300"/>
                </a:solidFill>
                <a:latin typeface="Cambria" pitchFamily="18" charset="0"/>
                <a:ea typeface="Verdana" pitchFamily="34" charset="0"/>
                <a:cs typeface="Verdana" pitchFamily="34" charset="0"/>
              </a:rPr>
              <a:t>— Alberto </a:t>
            </a:r>
            <a:r>
              <a:rPr lang="es-ES" sz="3200" dirty="0" err="1">
                <a:solidFill>
                  <a:srgbClr val="663300"/>
                </a:solidFill>
                <a:latin typeface="Cambria" pitchFamily="18" charset="0"/>
                <a:ea typeface="Verdana" pitchFamily="34" charset="0"/>
                <a:cs typeface="Verdana" pitchFamily="34" charset="0"/>
              </a:rPr>
              <a:t>Alvaro</a:t>
            </a:r>
            <a:r>
              <a:rPr lang="es-ES" sz="3200" dirty="0">
                <a:solidFill>
                  <a:srgbClr val="663300"/>
                </a:solidFill>
                <a:latin typeface="Cambria" pitchFamily="18" charset="0"/>
                <a:ea typeface="Verdana" pitchFamily="34" charset="0"/>
                <a:cs typeface="Verdana" pitchFamily="34" charset="0"/>
              </a:rPr>
              <a:t> </a:t>
            </a:r>
            <a:r>
              <a:rPr lang="es-ES" sz="3200" dirty="0" err="1">
                <a:solidFill>
                  <a:srgbClr val="663300"/>
                </a:solidFill>
                <a:latin typeface="Cambria" pitchFamily="18" charset="0"/>
                <a:ea typeface="Verdana" pitchFamily="34" charset="0"/>
                <a:cs typeface="Verdana" pitchFamily="34" charset="0"/>
              </a:rPr>
              <a:t>Rios</a:t>
            </a:r>
            <a:r>
              <a:rPr lang="es-ES" sz="3200" dirty="0">
                <a:solidFill>
                  <a:srgbClr val="663300"/>
                </a:solidFill>
                <a:latin typeface="Cambria" pitchFamily="18" charset="0"/>
                <a:ea typeface="Verdana" pitchFamily="34" charset="0"/>
                <a:cs typeface="Verdana" pitchFamily="34" charset="0"/>
              </a:rPr>
              <a:t>, “</a:t>
            </a:r>
            <a:r>
              <a:rPr lang="es-ES" sz="3200" dirty="0" err="1">
                <a:solidFill>
                  <a:srgbClr val="663300"/>
                </a:solidFill>
                <a:latin typeface="Cambria" pitchFamily="18" charset="0"/>
                <a:ea typeface="Verdana" pitchFamily="34" charset="0"/>
                <a:cs typeface="Verdana" pitchFamily="34" charset="0"/>
              </a:rPr>
              <a:t>The</a:t>
            </a:r>
            <a:r>
              <a:rPr lang="es-ES" sz="3200" dirty="0">
                <a:solidFill>
                  <a:srgbClr val="663300"/>
                </a:solidFill>
                <a:latin typeface="Cambria" pitchFamily="18" charset="0"/>
                <a:ea typeface="Verdana" pitchFamily="34" charset="0"/>
                <a:cs typeface="Verdana" pitchFamily="34" charset="0"/>
              </a:rPr>
              <a:t> Iguana </a:t>
            </a:r>
            <a:r>
              <a:rPr lang="es-ES" sz="3200" dirty="0" err="1">
                <a:solidFill>
                  <a:srgbClr val="663300"/>
                </a:solidFill>
                <a:latin typeface="Cambria" pitchFamily="18" charset="0"/>
                <a:ea typeface="Verdana" pitchFamily="34" charset="0"/>
                <a:cs typeface="Verdana" pitchFamily="34" charset="0"/>
              </a:rPr>
              <a:t>Killer</a:t>
            </a:r>
            <a:r>
              <a:rPr lang="es-ES" sz="3200" dirty="0">
                <a:solidFill>
                  <a:srgbClr val="663300"/>
                </a:solidFill>
                <a:latin typeface="Cambria" pitchFamily="18" charset="0"/>
                <a:ea typeface="Verdana" pitchFamily="34" charset="0"/>
                <a:cs typeface="Verdana" pitchFamily="34" charset="0"/>
              </a:rPr>
              <a:t>”</a:t>
            </a:r>
            <a:endParaRPr lang="en-US" sz="3200" dirty="0">
              <a:solidFill>
                <a:srgbClr val="663300"/>
              </a:solidFill>
              <a:latin typeface="Cambria" pitchFamily="18" charset="0"/>
              <a:ea typeface="Verdana" pitchFamily="34" charset="0"/>
              <a:cs typeface="Verdana" pitchFamily="34" charset="0"/>
            </a:endParaRPr>
          </a:p>
          <a:p>
            <a:pPr marL="0" indent="0">
              <a:lnSpc>
                <a:spcPct val="120000"/>
              </a:lnSpc>
              <a:buNone/>
            </a:pPr>
            <a:r>
              <a:rPr lang="es-ES" sz="3200" dirty="0">
                <a:latin typeface="Cambria" pitchFamily="18" charset="0"/>
                <a:ea typeface="Verdana" pitchFamily="34" charset="0"/>
                <a:cs typeface="Verdana" pitchFamily="34" charset="0"/>
              </a:rPr>
              <a:t> </a:t>
            </a:r>
            <a:endParaRPr lang="en-US" sz="3200" dirty="0">
              <a:latin typeface="Cambria" pitchFamily="18" charset="0"/>
              <a:ea typeface="Verdana" pitchFamily="34" charset="0"/>
              <a:cs typeface="Verdana" pitchFamily="34" charset="0"/>
            </a:endParaRPr>
          </a:p>
          <a:p>
            <a:pPr>
              <a:lnSpc>
                <a:spcPct val="120000"/>
              </a:lnSpc>
              <a:buNone/>
            </a:pPr>
            <a:r>
              <a:rPr lang="en-US" sz="3400" b="1" dirty="0">
                <a:solidFill>
                  <a:srgbClr val="FF9900"/>
                </a:solidFill>
                <a:latin typeface="Verdana" pitchFamily="34" charset="0"/>
                <a:ea typeface="Verdana" pitchFamily="34" charset="0"/>
                <a:cs typeface="Verdana" pitchFamily="34" charset="0"/>
              </a:rPr>
              <a:t>DISCUSS:</a:t>
            </a:r>
            <a:endParaRPr lang="en-US" sz="3400" i="1" dirty="0">
              <a:solidFill>
                <a:srgbClr val="FF9900"/>
              </a:solidFill>
              <a:latin typeface="Verdana" pitchFamily="34" charset="0"/>
              <a:ea typeface="Verdana" pitchFamily="34" charset="0"/>
              <a:cs typeface="Verdana" pitchFamily="34" charset="0"/>
            </a:endParaRPr>
          </a:p>
          <a:p>
            <a:pPr marL="457200" indent="-457200">
              <a:lnSpc>
                <a:spcPct val="120000"/>
              </a:lnSpc>
              <a:spcBef>
                <a:spcPts val="0"/>
              </a:spcBef>
              <a:buFont typeface="+mj-lt"/>
              <a:buAutoNum type="arabicPeriod"/>
            </a:pPr>
            <a:r>
              <a:rPr lang="en-US" sz="3600" dirty="0">
                <a:solidFill>
                  <a:schemeClr val="accent3">
                    <a:lumMod val="75000"/>
                  </a:schemeClr>
                </a:solidFill>
                <a:latin typeface="Verdana" pitchFamily="34" charset="0"/>
                <a:ea typeface="Verdana" pitchFamily="34" charset="0"/>
                <a:cs typeface="Verdana" pitchFamily="34" charset="0"/>
              </a:rPr>
              <a:t>The first sentence is a general statement. How does the second enrich and intensify the first?</a:t>
            </a:r>
          </a:p>
          <a:p>
            <a:pPr marL="0" indent="0">
              <a:lnSpc>
                <a:spcPct val="120000"/>
              </a:lnSpc>
              <a:spcBef>
                <a:spcPts val="0"/>
              </a:spcBef>
              <a:buNone/>
            </a:pPr>
            <a:r>
              <a:rPr lang="en-US" sz="3600" dirty="0">
                <a:solidFill>
                  <a:schemeClr val="accent3">
                    <a:lumMod val="75000"/>
                  </a:schemeClr>
                </a:solidFill>
                <a:latin typeface="Verdana" pitchFamily="34" charset="0"/>
                <a:ea typeface="Verdana" pitchFamily="34" charset="0"/>
                <a:cs typeface="Verdana" pitchFamily="34" charset="0"/>
              </a:rPr>
              <a:t> </a:t>
            </a:r>
          </a:p>
          <a:p>
            <a:pPr marL="457200" indent="-457200">
              <a:lnSpc>
                <a:spcPct val="120000"/>
              </a:lnSpc>
              <a:spcBef>
                <a:spcPts val="0"/>
              </a:spcBef>
              <a:buFont typeface="+mj-lt"/>
              <a:buAutoNum type="arabicPeriod" startAt="2"/>
            </a:pPr>
            <a:r>
              <a:rPr lang="en-US" sz="3600" dirty="0">
                <a:solidFill>
                  <a:schemeClr val="accent3">
                    <a:lumMod val="75000"/>
                  </a:schemeClr>
                </a:solidFill>
                <a:latin typeface="Verdana" pitchFamily="34" charset="0"/>
                <a:ea typeface="Verdana" pitchFamily="34" charset="0"/>
                <a:cs typeface="Verdana" pitchFamily="34" charset="0"/>
              </a:rPr>
              <a:t>Contrast the second sentence with the following:</a:t>
            </a:r>
            <a:br>
              <a:rPr lang="en-US" sz="3600" dirty="0">
                <a:solidFill>
                  <a:schemeClr val="accent3">
                    <a:lumMod val="75000"/>
                  </a:schemeClr>
                </a:solidFill>
                <a:latin typeface="Verdana" pitchFamily="34" charset="0"/>
                <a:ea typeface="Verdana" pitchFamily="34" charset="0"/>
                <a:cs typeface="Verdana" pitchFamily="34" charset="0"/>
              </a:rPr>
            </a:br>
            <a:r>
              <a:rPr lang="en-US" sz="3600" i="1" dirty="0">
                <a:solidFill>
                  <a:schemeClr val="accent3">
                    <a:lumMod val="75000"/>
                  </a:schemeClr>
                </a:solidFill>
                <a:latin typeface="Cambria" pitchFamily="18" charset="0"/>
                <a:ea typeface="Verdana" pitchFamily="34" charset="0"/>
                <a:cs typeface="Verdana" pitchFamily="34" charset="0"/>
              </a:rPr>
              <a:t>When he blew the tuba, his face turned purple and his cheeks puffed out.</a:t>
            </a:r>
            <a:br>
              <a:rPr lang="en-US" sz="3600" i="1" dirty="0">
                <a:solidFill>
                  <a:schemeClr val="accent3">
                    <a:lumMod val="75000"/>
                  </a:schemeClr>
                </a:solidFill>
                <a:latin typeface="Cambria" pitchFamily="18" charset="0"/>
                <a:ea typeface="Verdana" pitchFamily="34" charset="0"/>
                <a:cs typeface="Verdana" pitchFamily="34" charset="0"/>
              </a:rPr>
            </a:br>
            <a:r>
              <a:rPr lang="en-US" sz="3600" dirty="0">
                <a:solidFill>
                  <a:schemeClr val="accent3">
                    <a:lumMod val="75000"/>
                  </a:schemeClr>
                </a:solidFill>
                <a:latin typeface="Verdana" pitchFamily="34" charset="0"/>
                <a:ea typeface="Verdana" pitchFamily="34" charset="0"/>
                <a:cs typeface="Verdana" pitchFamily="34" charset="0"/>
              </a:rPr>
              <a:t>Which sentence more effectively expresses an attitude toward </a:t>
            </a:r>
            <a:r>
              <a:rPr lang="en-US" sz="3600" dirty="0" err="1">
                <a:solidFill>
                  <a:schemeClr val="accent3">
                    <a:lumMod val="75000"/>
                  </a:schemeClr>
                </a:solidFill>
                <a:latin typeface="Verdana" pitchFamily="34" charset="0"/>
                <a:ea typeface="Verdana" pitchFamily="34" charset="0"/>
                <a:cs typeface="Verdana" pitchFamily="34" charset="0"/>
              </a:rPr>
              <a:t>Tomasito</a:t>
            </a:r>
            <a:r>
              <a:rPr lang="en-US" sz="3600" dirty="0">
                <a:solidFill>
                  <a:schemeClr val="accent3">
                    <a:lumMod val="75000"/>
                  </a:schemeClr>
                </a:solidFill>
                <a:latin typeface="Verdana" pitchFamily="34" charset="0"/>
                <a:ea typeface="Verdana" pitchFamily="34" charset="0"/>
                <a:cs typeface="Verdana" pitchFamily="34" charset="0"/>
              </a:rPr>
              <a:t>? What is the attitude and how is it communicated?</a:t>
            </a:r>
          </a:p>
          <a:p>
            <a:pPr>
              <a:lnSpc>
                <a:spcPct val="120000"/>
              </a:lnSpc>
              <a:buNone/>
            </a:pPr>
            <a:r>
              <a:rPr lang="en-US" sz="3400" dirty="0">
                <a:latin typeface="Verdana" pitchFamily="34" charset="0"/>
                <a:ea typeface="Verdana" pitchFamily="34" charset="0"/>
                <a:cs typeface="Verdana" pitchFamily="34" charset="0"/>
              </a:rPr>
              <a:t> </a:t>
            </a:r>
          </a:p>
          <a:p>
            <a:pPr>
              <a:lnSpc>
                <a:spcPct val="120000"/>
              </a:lnSpc>
              <a:buNone/>
            </a:pPr>
            <a:r>
              <a:rPr lang="en-US" sz="3400" b="1" dirty="0">
                <a:solidFill>
                  <a:srgbClr val="FF9900"/>
                </a:solidFill>
                <a:latin typeface="Verdana" pitchFamily="34" charset="0"/>
                <a:ea typeface="Verdana" pitchFamily="34" charset="0"/>
                <a:cs typeface="Verdana" pitchFamily="34" charset="0"/>
              </a:rPr>
              <a:t>APPLY:</a:t>
            </a:r>
            <a:endParaRPr lang="en-US" sz="3400" i="1" dirty="0">
              <a:solidFill>
                <a:srgbClr val="FF9900"/>
              </a:solidFill>
              <a:latin typeface="Verdana" pitchFamily="34" charset="0"/>
              <a:ea typeface="Verdana" pitchFamily="34" charset="0"/>
              <a:cs typeface="Verdana" pitchFamily="34" charset="0"/>
            </a:endParaRPr>
          </a:p>
          <a:p>
            <a:pPr>
              <a:lnSpc>
                <a:spcPct val="120000"/>
              </a:lnSpc>
              <a:spcBef>
                <a:spcPts val="0"/>
              </a:spcBef>
            </a:pPr>
            <a:r>
              <a:rPr lang="en-US" sz="3600" dirty="0">
                <a:solidFill>
                  <a:schemeClr val="accent3">
                    <a:lumMod val="75000"/>
                  </a:schemeClr>
                </a:solidFill>
                <a:latin typeface="Verdana" pitchFamily="34" charset="0"/>
                <a:ea typeface="Verdana" pitchFamily="34" charset="0"/>
                <a:cs typeface="Verdana" pitchFamily="34" charset="0"/>
              </a:rPr>
              <a:t>Describe someone jumping over a puddle. Your first sentence should be general, stating the action simply. Your second sentence should clarify and intensify the action through detail. Read your sentences to each other.</a:t>
            </a:r>
          </a:p>
          <a:p>
            <a:pPr>
              <a:buNone/>
            </a:pPr>
            <a:endParaRPr lang="en-US" dirty="0">
              <a:latin typeface="Verdana" pitchFamily="34" charset="0"/>
              <a:ea typeface="Verdana" pitchFamily="34" charset="0"/>
              <a:cs typeface="Verdan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 calcmode="lin" valueType="num">
                                      <p:cBhvr additive="base">
                                        <p:cTn id="1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 calcmode="lin" valueType="num">
                                      <p:cBhvr additive="base">
                                        <p:cTn id="32"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
                                            <p:txEl>
                                              <p:pRg st="9" end="9"/>
                                            </p:txEl>
                                          </p:spTgt>
                                        </p:tgtEl>
                                        <p:attrNameLst>
                                          <p:attrName>style.visibility</p:attrName>
                                        </p:attrNameLst>
                                      </p:cBhvr>
                                      <p:to>
                                        <p:strVal val="visible"/>
                                      </p:to>
                                    </p:set>
                                    <p:animEffect transition="in" filter="fade">
                                      <p:cBhvr>
                                        <p:cTn id="38"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0"/>
            <a:ext cx="8229600" cy="990600"/>
          </a:xfrm>
        </p:spPr>
        <p:txBody>
          <a:bodyPr/>
          <a:lstStyle/>
          <a:p>
            <a:r>
              <a:rPr lang="en-US" sz="2800" dirty="0">
                <a:solidFill>
                  <a:srgbClr val="663300"/>
                </a:solidFill>
              </a:rPr>
              <a:t>Voice Lessons 4: DETAIL</a:t>
            </a:r>
          </a:p>
        </p:txBody>
      </p:sp>
      <p:sp>
        <p:nvSpPr>
          <p:cNvPr id="3" name="Content Placeholder 2"/>
          <p:cNvSpPr>
            <a:spLocks noGrp="1"/>
          </p:cNvSpPr>
          <p:nvPr>
            <p:ph idx="1"/>
          </p:nvPr>
        </p:nvSpPr>
        <p:spPr>
          <a:xfrm>
            <a:off x="1752600" y="3200400"/>
            <a:ext cx="8686800" cy="3322638"/>
          </a:xfrm>
        </p:spPr>
        <p:txBody>
          <a:bodyPr>
            <a:normAutofit fontScale="40000" lnSpcReduction="20000"/>
          </a:bodyPr>
          <a:lstStyle/>
          <a:p>
            <a:pPr>
              <a:lnSpc>
                <a:spcPct val="120000"/>
              </a:lnSpc>
              <a:buNone/>
            </a:pPr>
            <a:r>
              <a:rPr lang="en-US" b="1" dirty="0">
                <a:solidFill>
                  <a:srgbClr val="FF9900"/>
                </a:solidFill>
                <a:latin typeface="Verdana" pitchFamily="34" charset="0"/>
                <a:ea typeface="Verdana" pitchFamily="34" charset="0"/>
                <a:cs typeface="Verdana" pitchFamily="34" charset="0"/>
              </a:rPr>
              <a:t>DISCUSS:</a:t>
            </a:r>
            <a:endParaRPr lang="en-US" i="1" dirty="0">
              <a:solidFill>
                <a:srgbClr val="FF9900"/>
              </a:solidFill>
              <a:latin typeface="Verdana" pitchFamily="34" charset="0"/>
              <a:ea typeface="Verdana" pitchFamily="34" charset="0"/>
              <a:cs typeface="Verdana" pitchFamily="34" charset="0"/>
            </a:endParaRPr>
          </a:p>
          <a:p>
            <a:pPr marL="457200" indent="-457200">
              <a:lnSpc>
                <a:spcPct val="120000"/>
              </a:lnSpc>
              <a:spcBef>
                <a:spcPts val="0"/>
              </a:spcBef>
              <a:spcAft>
                <a:spcPts val="1200"/>
              </a:spcAft>
              <a:buFont typeface="+mj-lt"/>
              <a:buAutoNum type="arabicPeriod"/>
            </a:pPr>
            <a:r>
              <a:rPr lang="en-US" sz="3500" dirty="0">
                <a:solidFill>
                  <a:schemeClr val="accent3">
                    <a:lumMod val="75000"/>
                  </a:schemeClr>
                </a:solidFill>
                <a:latin typeface="Verdana" pitchFamily="34" charset="0"/>
                <a:ea typeface="Verdana" pitchFamily="34" charset="0"/>
                <a:cs typeface="Verdana" pitchFamily="34" charset="0"/>
              </a:rPr>
              <a:t>Who was J. P Morgan? What is a Turkish bath? What picture comes to mind when someone is said to look like a butcher? How do these details contribute to the point Charley is trying to make?</a:t>
            </a:r>
          </a:p>
          <a:p>
            <a:pPr marL="457200" indent="-457200">
              <a:lnSpc>
                <a:spcPct val="120000"/>
              </a:lnSpc>
              <a:spcBef>
                <a:spcPts val="0"/>
              </a:spcBef>
              <a:spcAft>
                <a:spcPts val="1800"/>
              </a:spcAft>
              <a:buFont typeface="+mj-lt"/>
              <a:buAutoNum type="arabicPeriod"/>
            </a:pPr>
            <a:r>
              <a:rPr lang="en-US" sz="3500" dirty="0">
                <a:solidFill>
                  <a:schemeClr val="accent3">
                    <a:lumMod val="75000"/>
                  </a:schemeClr>
                </a:solidFill>
                <a:latin typeface="Verdana" pitchFamily="34" charset="0"/>
                <a:ea typeface="Verdana" pitchFamily="34" charset="0"/>
                <a:cs typeface="Verdana" pitchFamily="34" charset="0"/>
              </a:rPr>
              <a:t> How would the passage be different if Charley said J. P. Morgan would look like a baker in a Turkish bath?</a:t>
            </a:r>
          </a:p>
          <a:p>
            <a:pPr>
              <a:lnSpc>
                <a:spcPct val="120000"/>
              </a:lnSpc>
              <a:buNone/>
            </a:pPr>
            <a:r>
              <a:rPr lang="en-US" b="1" dirty="0">
                <a:solidFill>
                  <a:srgbClr val="FF9900"/>
                </a:solidFill>
                <a:latin typeface="Verdana" pitchFamily="34" charset="0"/>
                <a:ea typeface="Verdana" pitchFamily="34" charset="0"/>
                <a:cs typeface="Verdana" pitchFamily="34" charset="0"/>
              </a:rPr>
              <a:t>APPLY:</a:t>
            </a:r>
            <a:endParaRPr lang="en-US" i="1" dirty="0">
              <a:solidFill>
                <a:srgbClr val="FF9900"/>
              </a:solidFill>
              <a:latin typeface="Verdana" pitchFamily="34" charset="0"/>
              <a:ea typeface="Verdana" pitchFamily="34" charset="0"/>
              <a:cs typeface="Verdana" pitchFamily="34" charset="0"/>
            </a:endParaRPr>
          </a:p>
          <a:p>
            <a:pPr>
              <a:lnSpc>
                <a:spcPct val="120000"/>
              </a:lnSpc>
              <a:spcBef>
                <a:spcPts val="0"/>
              </a:spcBef>
            </a:pPr>
            <a:r>
              <a:rPr lang="en-US" sz="3600" dirty="0">
                <a:solidFill>
                  <a:schemeClr val="accent3">
                    <a:lumMod val="75000"/>
                  </a:schemeClr>
                </a:solidFill>
                <a:latin typeface="Verdana" pitchFamily="34" charset="0"/>
                <a:ea typeface="Verdana" pitchFamily="34" charset="0"/>
                <a:cs typeface="Verdana" pitchFamily="34" charset="0"/>
              </a:rPr>
              <a:t>Think of someone famous and powerful. Use detail to create an unflattering but accurate description of the physical appearance of this famous person. Model your description on Miller’s description of J. P. Morgan. “Share” your description with your teammates. (Note that Charley is not deprecating Morgan; fight any temptation to create silly or insulting pictures of people.)</a:t>
            </a:r>
          </a:p>
          <a:p>
            <a:pPr>
              <a:lnSpc>
                <a:spcPct val="120000"/>
              </a:lnSpc>
              <a:buNone/>
            </a:pPr>
            <a:endParaRPr lang="en-US" dirty="0">
              <a:latin typeface="Verdana" pitchFamily="34" charset="0"/>
              <a:ea typeface="Verdana" pitchFamily="34" charset="0"/>
              <a:cs typeface="Verdana" pitchFamily="34" charset="0"/>
            </a:endParaRPr>
          </a:p>
        </p:txBody>
      </p:sp>
      <p:sp>
        <p:nvSpPr>
          <p:cNvPr id="4" name="Content Placeholder 2"/>
          <p:cNvSpPr txBox="1">
            <a:spLocks/>
          </p:cNvSpPr>
          <p:nvPr/>
        </p:nvSpPr>
        <p:spPr>
          <a:xfrm>
            <a:off x="1981200" y="1066800"/>
            <a:ext cx="8382000" cy="1981200"/>
          </a:xfrm>
          <a:prstGeom prst="rect">
            <a:avLst/>
          </a:prstGeom>
        </p:spPr>
        <p:txBody>
          <a:bodyPr vert="horz" lIns="91440" tIns="45720" rIns="91440" bIns="45720" rtlCol="0">
            <a:normAutofit fontScale="55000" lnSpcReduction="20000"/>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0" indent="-457200">
              <a:lnSpc>
                <a:spcPct val="120000"/>
              </a:lnSpc>
              <a:spcBef>
                <a:spcPts val="600"/>
              </a:spcBef>
              <a:buNone/>
            </a:pPr>
            <a:r>
              <a:rPr lang="en-US" sz="3200" dirty="0">
                <a:solidFill>
                  <a:srgbClr val="663300"/>
                </a:solidFill>
                <a:latin typeface="Cambria" pitchFamily="18" charset="0"/>
                <a:ea typeface="Verdana" pitchFamily="34" charset="0"/>
                <a:cs typeface="Verdana" pitchFamily="34" charset="0"/>
              </a:rPr>
              <a:t>Charley </a:t>
            </a:r>
            <a:r>
              <a:rPr lang="en-US" sz="3200" i="1" dirty="0">
                <a:solidFill>
                  <a:srgbClr val="663300"/>
                </a:solidFill>
                <a:latin typeface="Cambria" pitchFamily="18" charset="0"/>
                <a:ea typeface="Verdana" pitchFamily="34" charset="0"/>
                <a:cs typeface="Verdana" pitchFamily="34" charset="0"/>
              </a:rPr>
              <a:t>(to Willy): </a:t>
            </a:r>
            <a:r>
              <a:rPr lang="en-US" sz="3200" dirty="0">
                <a:solidFill>
                  <a:srgbClr val="663300"/>
                </a:solidFill>
                <a:latin typeface="Cambria" pitchFamily="18" charset="0"/>
                <a:ea typeface="Verdana" pitchFamily="34" charset="0"/>
                <a:cs typeface="Verdana" pitchFamily="34" charset="0"/>
              </a:rPr>
              <a:t>Why must everybody be like you? Who liked J. P. Morgan? Was he impressive? In a Turkish bath he’d look like a butcher. But with his pockets on he was very well liked. Now listen, Willy, I know you don’t like me, and nobody can say I’m in love with you, but I’ll give you a job because—just for the hell of it, put it that way. Now what do you say?</a:t>
            </a:r>
          </a:p>
          <a:p>
            <a:pPr algn="r">
              <a:lnSpc>
                <a:spcPct val="120000"/>
              </a:lnSpc>
              <a:buFont typeface="Arial" pitchFamily="34" charset="0"/>
              <a:buNone/>
            </a:pPr>
            <a:r>
              <a:rPr lang="en-US" dirty="0">
                <a:solidFill>
                  <a:srgbClr val="663300"/>
                </a:solidFill>
                <a:latin typeface="Verdana" pitchFamily="34" charset="0"/>
                <a:ea typeface="Verdana" pitchFamily="34" charset="0"/>
                <a:cs typeface="Verdana" pitchFamily="34" charset="0"/>
              </a:rPr>
              <a:t>— Arthur Miller, </a:t>
            </a:r>
            <a:r>
              <a:rPr lang="en-US" i="1" dirty="0">
                <a:solidFill>
                  <a:srgbClr val="663300"/>
                </a:solidFill>
                <a:latin typeface="Verdana" pitchFamily="34" charset="0"/>
                <a:ea typeface="Verdana" pitchFamily="34" charset="0"/>
                <a:cs typeface="Verdana" pitchFamily="34" charset="0"/>
              </a:rPr>
              <a:t>Death of a Salesman</a:t>
            </a:r>
            <a:endParaRPr lang="en-US" dirty="0">
              <a:solidFill>
                <a:srgbClr val="663300"/>
              </a:solidFill>
              <a:latin typeface="Verdana" pitchFamily="34" charset="0"/>
              <a:ea typeface="Verdana" pitchFamily="34" charset="0"/>
              <a:cs typeface="Verdana" pitchFamily="34" charset="0"/>
            </a:endParaRPr>
          </a:p>
          <a:p>
            <a:pPr>
              <a:lnSpc>
                <a:spcPct val="120000"/>
              </a:lnSpc>
              <a:buFont typeface="Arial" pitchFamily="34" charset="0"/>
              <a:buNone/>
            </a:pPr>
            <a:r>
              <a:rPr lang="en-US" i="1" dirty="0">
                <a:solidFill>
                  <a:srgbClr val="663300"/>
                </a:solidFill>
                <a:latin typeface="Verdana" pitchFamily="34" charset="0"/>
                <a:ea typeface="Verdana" pitchFamily="34" charset="0"/>
                <a:cs typeface="Verdana" pitchFamily="34"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500"/>
                                        <p:tgtEl>
                                          <p:spTgt spid="3">
                                            <p:txEl>
                                              <p:pRg st="1" end="1"/>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500"/>
                                        <p:tgtEl>
                                          <p:spTgt spid="3">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additive="base">
                                        <p:cTn id="2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0"/>
            <a:ext cx="8229600" cy="838200"/>
          </a:xfrm>
        </p:spPr>
        <p:txBody>
          <a:bodyPr/>
          <a:lstStyle/>
          <a:p>
            <a:r>
              <a:rPr lang="en-US" sz="2800" dirty="0">
                <a:solidFill>
                  <a:srgbClr val="663300"/>
                </a:solidFill>
                <a:latin typeface="Cambria" pitchFamily="18" charset="0"/>
              </a:rPr>
              <a:t>Voice Lessons 5: SYNTAX</a:t>
            </a:r>
          </a:p>
        </p:txBody>
      </p:sp>
      <p:sp>
        <p:nvSpPr>
          <p:cNvPr id="3" name="Content Placeholder 2"/>
          <p:cNvSpPr>
            <a:spLocks noGrp="1"/>
          </p:cNvSpPr>
          <p:nvPr>
            <p:ph idx="1"/>
          </p:nvPr>
        </p:nvSpPr>
        <p:spPr>
          <a:xfrm>
            <a:off x="1828800" y="3200400"/>
            <a:ext cx="8686800" cy="3352800"/>
          </a:xfrm>
        </p:spPr>
        <p:txBody>
          <a:bodyPr>
            <a:normAutofit fontScale="25000" lnSpcReduction="20000"/>
          </a:bodyPr>
          <a:lstStyle/>
          <a:p>
            <a:pPr>
              <a:lnSpc>
                <a:spcPct val="120000"/>
              </a:lnSpc>
              <a:buNone/>
            </a:pPr>
            <a:r>
              <a:rPr lang="en-US" sz="6400" b="1" dirty="0">
                <a:solidFill>
                  <a:srgbClr val="FF9900"/>
                </a:solidFill>
                <a:latin typeface="Verdana" pitchFamily="34" charset="0"/>
                <a:ea typeface="Verdana" pitchFamily="34" charset="0"/>
                <a:cs typeface="Verdana" pitchFamily="34" charset="0"/>
              </a:rPr>
              <a:t>DISCUSS:</a:t>
            </a:r>
            <a:endParaRPr lang="en-US" sz="6400" i="1" dirty="0">
              <a:solidFill>
                <a:srgbClr val="FF9900"/>
              </a:solidFill>
              <a:latin typeface="Verdana" pitchFamily="34" charset="0"/>
              <a:ea typeface="Verdana" pitchFamily="34" charset="0"/>
              <a:cs typeface="Verdana" pitchFamily="34" charset="0"/>
            </a:endParaRPr>
          </a:p>
          <a:p>
            <a:pPr marL="457200" indent="-457200">
              <a:lnSpc>
                <a:spcPct val="120000"/>
              </a:lnSpc>
              <a:spcAft>
                <a:spcPts val="1200"/>
              </a:spcAft>
              <a:buFont typeface="+mj-lt"/>
              <a:buAutoNum type="arabicPeriod"/>
            </a:pPr>
            <a:r>
              <a:rPr lang="en-US" sz="6400" dirty="0">
                <a:solidFill>
                  <a:srgbClr val="663300"/>
                </a:solidFill>
                <a:latin typeface="Verdana" pitchFamily="34" charset="0"/>
                <a:ea typeface="Verdana" pitchFamily="34" charset="0"/>
                <a:cs typeface="Verdana" pitchFamily="34" charset="0"/>
              </a:rPr>
              <a:t>The words you say are repeated several times in the sentence. What is the repetition’s function?</a:t>
            </a:r>
          </a:p>
          <a:p>
            <a:pPr marL="457200" indent="-457200">
              <a:lnSpc>
                <a:spcPct val="120000"/>
              </a:lnSpc>
              <a:spcAft>
                <a:spcPts val="1200"/>
              </a:spcAft>
              <a:buFont typeface="+mj-lt"/>
              <a:buAutoNum type="arabicPeriod"/>
            </a:pPr>
            <a:r>
              <a:rPr lang="en-US" sz="6400" dirty="0">
                <a:solidFill>
                  <a:srgbClr val="663300"/>
                </a:solidFill>
                <a:latin typeface="Verdana" pitchFamily="34" charset="0"/>
                <a:ea typeface="Verdana" pitchFamily="34" charset="0"/>
                <a:cs typeface="Verdana" pitchFamily="34" charset="0"/>
              </a:rPr>
              <a:t>The question at the end of the passage is a rhetorical question. What attitude toward the audience is expressed by the use of a rhetorical question?</a:t>
            </a:r>
          </a:p>
          <a:p>
            <a:pPr>
              <a:lnSpc>
                <a:spcPct val="120000"/>
              </a:lnSpc>
              <a:buNone/>
            </a:pPr>
            <a:r>
              <a:rPr lang="en-US" sz="6400" dirty="0">
                <a:latin typeface="Verdana" pitchFamily="34" charset="0"/>
                <a:ea typeface="Verdana" pitchFamily="34" charset="0"/>
                <a:cs typeface="Verdana" pitchFamily="34" charset="0"/>
              </a:rPr>
              <a:t> </a:t>
            </a:r>
            <a:r>
              <a:rPr lang="en-US" sz="6400" b="1" dirty="0">
                <a:solidFill>
                  <a:srgbClr val="FF9900"/>
                </a:solidFill>
                <a:latin typeface="Verdana" pitchFamily="34" charset="0"/>
                <a:ea typeface="Verdana" pitchFamily="34" charset="0"/>
                <a:cs typeface="Verdana" pitchFamily="34" charset="0"/>
              </a:rPr>
              <a:t>APPLY:</a:t>
            </a:r>
            <a:endParaRPr lang="en-US" sz="6400" i="1" dirty="0">
              <a:solidFill>
                <a:srgbClr val="FF9900"/>
              </a:solidFill>
              <a:latin typeface="Verdana" pitchFamily="34" charset="0"/>
              <a:ea typeface="Verdana" pitchFamily="34" charset="0"/>
              <a:cs typeface="Verdana" pitchFamily="34" charset="0"/>
            </a:endParaRPr>
          </a:p>
          <a:p>
            <a:pPr marL="0" indent="0">
              <a:lnSpc>
                <a:spcPct val="120000"/>
              </a:lnSpc>
              <a:buNone/>
            </a:pPr>
            <a:r>
              <a:rPr lang="en-US" sz="6400" dirty="0">
                <a:solidFill>
                  <a:srgbClr val="663300"/>
                </a:solidFill>
                <a:latin typeface="Verdana" pitchFamily="34" charset="0"/>
                <a:ea typeface="Verdana" pitchFamily="34" charset="0"/>
                <a:cs typeface="Verdana" pitchFamily="34" charset="0"/>
              </a:rPr>
              <a:t>Write a three-sentence paragraph modeled after Chief Red Jacket’s passage. The first two sentences should contain repetition; the third sentence should be a rhetorical question. Your topic is school uniforms. Share your sentence with your team.</a:t>
            </a:r>
          </a:p>
        </p:txBody>
      </p:sp>
      <p:sp>
        <p:nvSpPr>
          <p:cNvPr id="4" name="Content Placeholder 2"/>
          <p:cNvSpPr txBox="1">
            <a:spLocks/>
          </p:cNvSpPr>
          <p:nvPr/>
        </p:nvSpPr>
        <p:spPr>
          <a:xfrm>
            <a:off x="1981200" y="990600"/>
            <a:ext cx="8305800" cy="1905000"/>
          </a:xfrm>
          <a:prstGeom prst="rect">
            <a:avLst/>
          </a:prstGeom>
        </p:spPr>
        <p:txBody>
          <a:bodyPr vert="horz" lIns="91440" tIns="45720" rIns="91440" bIns="45720" rtlCol="0">
            <a:normAutofit fontScale="25000" lnSpcReduction="20000"/>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0" indent="182880">
              <a:lnSpc>
                <a:spcPct val="120000"/>
              </a:lnSpc>
              <a:buNone/>
            </a:pPr>
            <a:r>
              <a:rPr lang="en-US" sz="7200" dirty="0">
                <a:solidFill>
                  <a:srgbClr val="663300"/>
                </a:solidFill>
                <a:latin typeface="Verdana" pitchFamily="34" charset="0"/>
                <a:ea typeface="Verdana" pitchFamily="34" charset="0"/>
                <a:cs typeface="Verdana" pitchFamily="34" charset="0"/>
              </a:rPr>
              <a:t>Brother, continue to listen.</a:t>
            </a:r>
          </a:p>
          <a:p>
            <a:pPr marL="0" indent="182880">
              <a:lnSpc>
                <a:spcPct val="120000"/>
              </a:lnSpc>
              <a:buNone/>
            </a:pPr>
            <a:r>
              <a:rPr lang="en-US" sz="7200" dirty="0">
                <a:solidFill>
                  <a:srgbClr val="663300"/>
                </a:solidFill>
                <a:latin typeface="Verdana" pitchFamily="34" charset="0"/>
                <a:ea typeface="Verdana" pitchFamily="34" charset="0"/>
                <a:cs typeface="Verdana" pitchFamily="34" charset="0"/>
              </a:rPr>
              <a:t>You say that you are sent to instruct us how to worship the Great Spirit agreeably to his mind; and, if we do not take hold of the religion which you white people teach, we shall be unhappy hereafter. You say that you are right and we are lost. How do we know this to be true?</a:t>
            </a:r>
          </a:p>
          <a:p>
            <a:pPr algn="r">
              <a:lnSpc>
                <a:spcPct val="120000"/>
              </a:lnSpc>
              <a:buFont typeface="Arial" pitchFamily="34" charset="0"/>
              <a:buNone/>
            </a:pPr>
            <a:r>
              <a:rPr lang="en-US" sz="5600" dirty="0">
                <a:solidFill>
                  <a:srgbClr val="663300"/>
                </a:solidFill>
                <a:latin typeface="Verdana" pitchFamily="34" charset="0"/>
                <a:ea typeface="Verdana" pitchFamily="34" charset="0"/>
                <a:cs typeface="Verdana" pitchFamily="34" charset="0"/>
              </a:rPr>
              <a:t>Chief Red Jacket, “Chief Red Jacket Rejects a Change of Religion”</a:t>
            </a:r>
          </a:p>
          <a:p>
            <a:pPr>
              <a:lnSpc>
                <a:spcPct val="120000"/>
              </a:lnSpc>
              <a:buFont typeface="Arial" pitchFamily="34" charset="0"/>
              <a:buNone/>
            </a:pPr>
            <a:r>
              <a:rPr lang="en-US" dirty="0">
                <a:solidFill>
                  <a:srgbClr val="663300"/>
                </a:solidFill>
                <a:latin typeface="Verdana" pitchFamily="34" charset="0"/>
                <a:ea typeface="Verdana" pitchFamily="34" charset="0"/>
                <a:cs typeface="Verdana" pitchFamily="34" charset="0"/>
              </a:rPr>
              <a:t> </a:t>
            </a:r>
            <a:endParaRPr lang="en-US" sz="6400" dirty="0">
              <a:solidFill>
                <a:srgbClr val="663300"/>
              </a:solidFill>
              <a:latin typeface="Verdana" pitchFamily="34" charset="0"/>
              <a:ea typeface="Verdana" pitchFamily="34" charset="0"/>
              <a:cs typeface="Verdan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500"/>
                                        <p:tgtEl>
                                          <p:spTgt spid="3">
                                            <p:txEl>
                                              <p:pRg st="1" end="1"/>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500"/>
                                        <p:tgtEl>
                                          <p:spTgt spid="3">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210</TotalTime>
  <Words>1584</Words>
  <Application>Microsoft Office PowerPoint</Application>
  <PresentationFormat>Widescreen</PresentationFormat>
  <Paragraphs>140</Paragraphs>
  <Slides>19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Cambria</vt:lpstr>
      <vt:lpstr>Century Gothic</vt:lpstr>
      <vt:lpstr>Verdana</vt:lpstr>
      <vt:lpstr>Wingdings 3</vt:lpstr>
      <vt:lpstr>Wisp</vt:lpstr>
      <vt:lpstr>  VOICE LESSONS </vt:lpstr>
      <vt:lpstr>Voice Lessons : Four Elements</vt:lpstr>
      <vt:lpstr>Voice Lessons : Four Elements, 2</vt:lpstr>
      <vt:lpstr>Voice Lessons: Lesson Format</vt:lpstr>
      <vt:lpstr>Voice Lessons 1: DICTION</vt:lpstr>
      <vt:lpstr>Voice Lessons 2: DICTION</vt:lpstr>
      <vt:lpstr>Voice Lessons 3: DETAIL</vt:lpstr>
      <vt:lpstr>Voice Lessons 4: DETAIL</vt:lpstr>
      <vt:lpstr>Voice Lessons 5: SYNTAX</vt:lpstr>
      <vt:lpstr>Voice Lessons 6: Imagery</vt:lpstr>
      <vt:lpstr>Voice Lesons 7: Tone</vt:lpstr>
      <vt:lpstr>Voice Lesson 7 (continued)</vt:lpstr>
      <vt:lpstr>PowerPoint Presentation</vt:lpstr>
      <vt:lpstr>VOICE LESSONS</vt:lpstr>
      <vt:lpstr>1</vt:lpstr>
      <vt:lpstr>2</vt:lpstr>
      <vt:lpstr>3</vt:lpstr>
      <vt:lpstr>4</vt:lpstr>
      <vt:lpstr>VOICE LESSONS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VOICE LESSONS</dc:title>
  <dc:creator>Skip Nicholson</dc:creator>
  <cp:lastModifiedBy>Skip Nicholson</cp:lastModifiedBy>
  <cp:revision>32</cp:revision>
  <dcterms:created xsi:type="dcterms:W3CDTF">2007-07-18T07:29:03Z</dcterms:created>
  <dcterms:modified xsi:type="dcterms:W3CDTF">2021-06-23T16:37:13Z</dcterms:modified>
</cp:coreProperties>
</file>